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59" r:id="rId5"/>
    <p:sldId id="260" r:id="rId6"/>
    <p:sldId id="261" r:id="rId7"/>
    <p:sldId id="262" r:id="rId8"/>
    <p:sldId id="263" r:id="rId9"/>
    <p:sldId id="265" r:id="rId10"/>
    <p:sldId id="266" r:id="rId11"/>
    <p:sldId id="267" r:id="rId12"/>
    <p:sldId id="269" r:id="rId13"/>
    <p:sldId id="270" r:id="rId14"/>
    <p:sldId id="300" r:id="rId15"/>
    <p:sldId id="299" r:id="rId16"/>
    <p:sldId id="277" r:id="rId17"/>
    <p:sldId id="281" r:id="rId18"/>
    <p:sldId id="278" r:id="rId19"/>
    <p:sldId id="279"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72" r:id="rId34"/>
    <p:sldId id="303" r:id="rId35"/>
    <p:sldId id="304" r:id="rId36"/>
    <p:sldId id="305" r:id="rId37"/>
    <p:sldId id="306" r:id="rId38"/>
    <p:sldId id="273" r:id="rId39"/>
    <p:sldId id="302" r:id="rId40"/>
    <p:sldId id="274" r:id="rId41"/>
    <p:sldId id="27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9BAE1-1703-4F07-AB5B-09398F628B88}"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9BAE1-1703-4F07-AB5B-09398F628B88}"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9BAE1-1703-4F07-AB5B-09398F628B88}"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9BAE1-1703-4F07-AB5B-09398F628B88}"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9BAE1-1703-4F07-AB5B-09398F628B88}"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9BAE1-1703-4F07-AB5B-09398F628B88}"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9BAE1-1703-4F07-AB5B-09398F628B88}"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9BAE1-1703-4F07-AB5B-09398F628B88}"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9BAE1-1703-4F07-AB5B-09398F628B88}"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9BAE1-1703-4F07-AB5B-09398F628B88}"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9BAE1-1703-4F07-AB5B-09398F628B88}"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C3C60-DB96-44AE-B633-9FD87E8509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9BAE1-1703-4F07-AB5B-09398F628B88}" type="datetimeFigureOut">
              <a:rPr lang="en-US" smtClean="0"/>
              <a:t>5/12/2020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C3C60-DB96-44AE-B633-9FD87E8509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Lalitasana" TargetMode="External"/><Relationship Id="rId2" Type="http://schemas.openxmlformats.org/officeDocument/2006/relationships/hyperlink" Target="https://en.wikipedia.org/wiki/Vishnu" TargetMode="Externa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https://en.wikipedia.org/wiki/Pandya_Dynas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Shiva" TargetMode="External"/><Relationship Id="rId2" Type="http://schemas.openxmlformats.org/officeDocument/2006/relationships/hyperlink" Target="https://en.wikipedia.org/wiki/Brahmin"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s://en.wikipedia.org/wiki/Hindu_art" TargetMode="External"/><Relationship Id="rId4" Type="http://schemas.openxmlformats.org/officeDocument/2006/relationships/hyperlink" Target="https://en.wikipedia.org/wiki/Ling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Pradyumna" TargetMode="External"/><Relationship Id="rId3" Type="http://schemas.openxmlformats.org/officeDocument/2006/relationships/hyperlink" Target="https://en.wikipedia.org/wiki/V%C4%81sudeva" TargetMode="External"/><Relationship Id="rId7" Type="http://schemas.openxmlformats.org/officeDocument/2006/relationships/hyperlink" Target="https://en.wikipedia.org/wiki/Balarama" TargetMode="External"/><Relationship Id="rId2" Type="http://schemas.openxmlformats.org/officeDocument/2006/relationships/hyperlink" Target="https://en.wikipedia.org/wiki/Caturvy%C5%ABha_Vi%E1%B9%A3%E1%B9%87u" TargetMode="External"/><Relationship Id="rId1" Type="http://schemas.openxmlformats.org/officeDocument/2006/relationships/slideLayout" Target="../slideLayouts/slideLayout6.xml"/><Relationship Id="rId6" Type="http://schemas.openxmlformats.org/officeDocument/2006/relationships/hyperlink" Target="https://en.wikipedia.org/wiki/Vishnu" TargetMode="External"/><Relationship Id="rId5" Type="http://schemas.openxmlformats.org/officeDocument/2006/relationships/hyperlink" Target="https://en.wikipedia.org/wiki/Hindu_art" TargetMode="External"/><Relationship Id="rId10" Type="http://schemas.openxmlformats.org/officeDocument/2006/relationships/image" Target="../media/image9.jpeg"/><Relationship Id="rId4" Type="http://schemas.openxmlformats.org/officeDocument/2006/relationships/hyperlink" Target="https://en.wikipedia.org/wiki/Vrishni_clan" TargetMode="External"/><Relationship Id="rId9" Type="http://schemas.openxmlformats.org/officeDocument/2006/relationships/hyperlink" Target="https://en.wikipedia.org/wiki/Aniruddh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Surya"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Shiva" TargetMode="External"/><Relationship Id="rId2" Type="http://schemas.openxmlformats.org/officeDocument/2006/relationships/hyperlink" Target="https://en.wikipedia.org/wiki/Oesho" TargetMode="Externa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s://en.wikipedia.org/wiki/Hindu_art" TargetMode="External"/><Relationship Id="rId4" Type="http://schemas.openxmlformats.org/officeDocument/2006/relationships/hyperlink" Target="https://en.wikipedia.org/wiki/Huvishk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Aureole" TargetMode="External"/><Relationship Id="rId2" Type="http://schemas.openxmlformats.org/officeDocument/2006/relationships/hyperlink" Target="https://en.wikipedia.org/wiki/V%C4%81sudeva-Krishna" TargetMode="Externa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https://en.wikipedia.org/wiki/Hindu_art" TargetMode="External"/><Relationship Id="rId4" Type="http://schemas.openxmlformats.org/officeDocument/2006/relationships/hyperlink" Target="https://en.wikipedia.org/wiki/Uttar_Pradesh"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Lingam" TargetMode="External"/><Relationship Id="rId2" Type="http://schemas.openxmlformats.org/officeDocument/2006/relationships/hyperlink" Target="https://en.wikipedia.org/wiki/Shiva" TargetMode="Externa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s://en.wikipedia.org/wiki/Hindu_art" TargetMode="External"/><Relationship Id="rId4" Type="http://schemas.openxmlformats.org/officeDocument/2006/relationships/hyperlink" Target="https://en.wikipedia.org/wiki/Chandragupta_I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n.wikipedia.org/wiki/Vishnu"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Decline_of_Buddhism_in_the_Indian_subcontinent" TargetMode="External"/><Relationship Id="rId2" Type="http://schemas.openxmlformats.org/officeDocument/2006/relationships/hyperlink" Target="https://en.wikipedia.org/wiki/Medieval_India"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n.wikipedia.org/wiki/Durga"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en.wikipedia.org/wiki/Vishnu"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url=https%3A%2F%2Fwww.alamy.com%2Fstock-photo-ancient-hindu-architectural-sculpture-works-carved-in-big-stones-at-50403827.html&amp;psig=AOvVaw0hnooDNw4KM0N6223811yJ&amp;ust=1589398313608000&amp;source=images&amp;cd=vfe&amp;ved=0CA0QjhxqFwoTCMC8jNCIr-kCFQAAAAAdAAAAABAD"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url=https%3A%2F%2Fin.pinterest.com%2Fpin%2F445574956865752540%2F&amp;psig=AOvVaw0hnooDNw4KM0N6223811yJ&amp;ust=1589398313608000&amp;source=images&amp;cd=vfe&amp;ved=0CA0QjhxqFwoTCMC8jNCIr-kCFQAAAAAdAAAAABAP"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url=https%3A%2F%2Fwww.picxy.com%2Fphoto%2F39707&amp;psig=AOvVaw0hnooDNw4KM0N6223811yJ&amp;ust=1589398313608000&amp;source=images&amp;cd=vfe&amp;ved=0CA0QjhxqFwoTCMC8jNCIr-kCFQAAAAAdAAAAABAW"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m/url?sa=i&amp;url=https%3A%2F%2Fwww.britannica.com%2Ftopic%2FHinduism%2FThe-prehistoric-period-3rd-and-2nd-millennia-bce&amp;psig=AOvVaw2RLEaxr-CuLm8M4Txa3p9_&amp;ust=1589397616285000&amp;source=images&amp;cd=vfe&amp;ved=0CA0QjhxqFwoTCOiK2L6Kr-kCFQAAAAAdAAAAABAD"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752599"/>
          </a:xfrm>
        </p:spPr>
        <p:txBody>
          <a:bodyPr/>
          <a:lstStyle/>
          <a:p>
            <a:r>
              <a:rPr lang="en-US" dirty="0" smtClean="0"/>
              <a:t>Hindu Art</a:t>
            </a:r>
            <a:endParaRPr lang="en-US" dirty="0"/>
          </a:p>
        </p:txBody>
      </p:sp>
      <p:sp>
        <p:nvSpPr>
          <p:cNvPr id="3" name="Subtitle 2"/>
          <p:cNvSpPr>
            <a:spLocks noGrp="1"/>
          </p:cNvSpPr>
          <p:nvPr>
            <p:ph type="subTitle" idx="1"/>
          </p:nvPr>
        </p:nvSpPr>
        <p:spPr>
          <a:xfrm>
            <a:off x="1371600" y="2743200"/>
            <a:ext cx="6400800" cy="2895600"/>
          </a:xfrm>
        </p:spPr>
        <p:txBody>
          <a:bodyPr>
            <a:normAutofit lnSpcReduction="10000"/>
          </a:bodyPr>
          <a:lstStyle/>
          <a:p>
            <a:r>
              <a:rPr lang="en-US" dirty="0" smtClean="0"/>
              <a:t>History of Art</a:t>
            </a:r>
          </a:p>
          <a:p>
            <a:r>
              <a:rPr lang="en-US" dirty="0" smtClean="0"/>
              <a:t>BFA- I</a:t>
            </a:r>
          </a:p>
          <a:p>
            <a:r>
              <a:rPr lang="en-US" dirty="0" smtClean="0"/>
              <a:t>Section C, D</a:t>
            </a:r>
          </a:p>
          <a:p>
            <a:r>
              <a:rPr lang="en-US" dirty="0" smtClean="0"/>
              <a:t>Teacher: Aasma Abdul </a:t>
            </a:r>
            <a:r>
              <a:rPr lang="en-US" dirty="0" err="1"/>
              <a:t>M</a:t>
            </a:r>
            <a:r>
              <a:rPr lang="en-US" dirty="0" err="1" smtClean="0"/>
              <a:t>ajeed</a:t>
            </a:r>
            <a:endParaRPr lang="en-US" dirty="0" smtClean="0"/>
          </a:p>
          <a:p>
            <a:r>
              <a:rPr lang="en-US" dirty="0" smtClean="0"/>
              <a:t>Visual Arts: LCWU</a:t>
            </a:r>
          </a:p>
          <a:p>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fontScale="90000"/>
          </a:bodyPr>
          <a:lstStyle/>
          <a:p>
            <a:pPr algn="l" fontAlgn="base"/>
            <a:r>
              <a:rPr lang="en-US" sz="2000" b="1" dirty="0"/>
              <a:t>Key </a:t>
            </a:r>
            <a:r>
              <a:rPr lang="en-US" sz="2000" b="1" dirty="0" smtClean="0"/>
              <a:t>Points</a:t>
            </a:r>
            <a:br>
              <a:rPr lang="en-US" sz="2000" b="1" dirty="0" smtClean="0"/>
            </a:br>
            <a:r>
              <a:rPr lang="en-US" sz="2000" b="1" dirty="0"/>
              <a:t/>
            </a:r>
            <a:br>
              <a:rPr lang="en-US" sz="2000" b="1" dirty="0"/>
            </a:br>
            <a:r>
              <a:rPr lang="en-US" sz="2000" dirty="0"/>
              <a:t>Most Hindus believe in a single supreme God who appears in many different manifestations as </a:t>
            </a:r>
            <a:r>
              <a:rPr lang="en-US" sz="2000" i="1" dirty="0" err="1"/>
              <a:t>devas</a:t>
            </a:r>
            <a:r>
              <a:rPr lang="en-US" sz="2000" i="1" dirty="0"/>
              <a:t>, </a:t>
            </a:r>
            <a:r>
              <a:rPr lang="en-US" sz="2000" dirty="0"/>
              <a:t>or celestial beings or deities ; Hindu sculpture reflects this plurality of beliefs</a:t>
            </a:r>
            <a:r>
              <a:rPr lang="en-US" sz="2000" dirty="0" smtClean="0"/>
              <a:t>.</a:t>
            </a:r>
            <a:br>
              <a:rPr lang="en-US" sz="2000" dirty="0" smtClean="0"/>
            </a:br>
            <a:r>
              <a:rPr lang="en-US" sz="2000" dirty="0"/>
              <a:t/>
            </a:r>
            <a:br>
              <a:rPr lang="en-US" sz="2000" dirty="0"/>
            </a:br>
            <a:r>
              <a:rPr lang="en-US" sz="2000" dirty="0"/>
              <a:t>Because religion and culture are inseparable with Hinduism , recurring symbols such as the gods and their reincarnations, the lotus flower, and extra limbs make their appearances in many sculptures of Hindu origin</a:t>
            </a:r>
            <a:r>
              <a:rPr lang="en-US" sz="2000" dirty="0" smtClean="0"/>
              <a:t>.</a:t>
            </a:r>
            <a:br>
              <a:rPr lang="en-US" sz="2000" dirty="0" smtClean="0"/>
            </a:br>
            <a:r>
              <a:rPr lang="en-US" sz="2000" dirty="0"/>
              <a:t/>
            </a:r>
            <a:br>
              <a:rPr lang="en-US" sz="2000" dirty="0"/>
            </a:br>
            <a:r>
              <a:rPr lang="en-US" sz="2000" dirty="0"/>
              <a:t>Deities are often portrayed with multiple limbs and heads, demonstrating the extent of the God’s power and ability</a:t>
            </a:r>
            <a:r>
              <a:rPr lang="en-US" sz="2000" dirty="0" smtClean="0"/>
              <a:t>.</a:t>
            </a:r>
            <a:br>
              <a:rPr lang="en-US" sz="2000" dirty="0" smtClean="0"/>
            </a:br>
            <a:r>
              <a:rPr lang="en-US" sz="2000" dirty="0"/>
              <a:t/>
            </a:r>
            <a:br>
              <a:rPr lang="en-US" sz="2000" dirty="0"/>
            </a:br>
            <a:r>
              <a:rPr lang="en-US" sz="2000" dirty="0"/>
              <a:t>Hindu sculpture is characterized by recurring holy symbols such as the </a:t>
            </a:r>
            <a:r>
              <a:rPr lang="en-US" sz="2000" i="1" dirty="0" err="1"/>
              <a:t>om</a:t>
            </a:r>
            <a:r>
              <a:rPr lang="en-US" sz="2000" dirty="0"/>
              <a:t> , an invocation of the divine consciousness of God; the swastika, a symbol of auspiciousness; and the lotus flower, a symbol of purity, beauty, fertility, and transcendence</a:t>
            </a:r>
            <a:r>
              <a:rPr lang="en-US" sz="2000" dirty="0" smtClean="0"/>
              <a:t>.</a:t>
            </a:r>
            <a:br>
              <a:rPr lang="en-US" sz="2000" dirty="0" smtClean="0"/>
            </a:br>
            <a:r>
              <a:rPr lang="en-US" sz="2000" dirty="0"/>
              <a:t/>
            </a:r>
            <a:br>
              <a:rPr lang="en-US" sz="2000" dirty="0"/>
            </a:br>
            <a:r>
              <a:rPr lang="en-US" sz="2000" dirty="0"/>
              <a:t>Sculpture is inextricably linked with architecture in Hindu temples, which are usually devoted to a number of different deities.</a:t>
            </a:r>
            <a:br>
              <a:rPr lang="en-US" sz="2000" dirty="0"/>
            </a:br>
            <a:r>
              <a:rPr lang="en-US" sz="2000" b="1" dirty="0"/>
              <a:t/>
            </a:r>
            <a:br>
              <a:rPr lang="en-US" sz="2000" b="1" dirty="0"/>
            </a:b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fontAlgn="base"/>
            <a:r>
              <a:rPr lang="en-US" sz="2400" b="1" dirty="0"/>
              <a:t>Hinduism</a:t>
            </a:r>
            <a:r>
              <a:rPr lang="en-US" sz="2400" dirty="0"/>
              <a:t>: A religion or a way of life found most notably in India and Nepal; with over one billion followers, it is the world’s third largest religion by population</a:t>
            </a:r>
            <a:r>
              <a:rPr lang="en-US" sz="2400" dirty="0" smtClean="0"/>
              <a:t>.</a:t>
            </a:r>
            <a:br>
              <a:rPr lang="en-US" sz="2400" dirty="0" smtClean="0"/>
            </a:br>
            <a:r>
              <a:rPr lang="en-US" sz="2400" dirty="0"/>
              <a:t/>
            </a:r>
            <a:br>
              <a:rPr lang="en-US" sz="2400" dirty="0"/>
            </a:br>
            <a:r>
              <a:rPr lang="en-US" sz="2400" b="1" dirty="0"/>
              <a:t>dharma</a:t>
            </a:r>
            <a:r>
              <a:rPr lang="en-US" sz="2400" dirty="0"/>
              <a:t>: A key concept with multiple meanings in the Indian religions Hinduism, Buddhism, Sikhism, and Jainism; in Hinduism, it signifies behaviors that are considered to be in accord with the order that makes life and universe possible, including duties, rights, laws, conduct, virtues, and “right way of living.”</a:t>
            </a:r>
            <a:br>
              <a:rPr lang="en-US" sz="2400" dirty="0"/>
            </a:b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fontAlgn="base"/>
            <a:r>
              <a:rPr lang="en-US" sz="2000" b="1" dirty="0"/>
              <a:t>Depictions of </a:t>
            </a:r>
            <a:r>
              <a:rPr lang="en-US" sz="2000" b="1" dirty="0" smtClean="0"/>
              <a:t>Deities</a:t>
            </a:r>
            <a:br>
              <a:rPr lang="en-US" sz="2000" b="1" dirty="0" smtClean="0"/>
            </a:br>
            <a:r>
              <a:rPr lang="en-US" sz="2000" b="1" dirty="0"/>
              <a:t/>
            </a:r>
            <a:br>
              <a:rPr lang="en-US" sz="2000" b="1" dirty="0"/>
            </a:br>
            <a:r>
              <a:rPr lang="en-US" sz="2000" dirty="0"/>
              <a:t>Deities commonly worshiped and portrayed through sculpture include Shiva the Destroyer; Vishnu in his incarnations as Rama and Krishna; </a:t>
            </a:r>
            <a:r>
              <a:rPr lang="en-US" sz="2000" dirty="0" err="1"/>
              <a:t>Ganesha</a:t>
            </a:r>
            <a:r>
              <a:rPr lang="en-US" sz="2000" dirty="0"/>
              <a:t>, the elephant god of prosperity; and different forms of the goddess </a:t>
            </a:r>
            <a:r>
              <a:rPr lang="en-US" sz="2000" dirty="0" err="1"/>
              <a:t>Shakti</a:t>
            </a:r>
            <a:r>
              <a:rPr lang="en-US" sz="2000" dirty="0"/>
              <a:t> (literally meaning “power”), the primordial feminine creative principle. These deities are often portrayed with multiple limbs and heads, demonstrating the extent of the god’s power and ability. For example, the goddess </a:t>
            </a:r>
            <a:r>
              <a:rPr lang="en-US" sz="2000" dirty="0" err="1"/>
              <a:t>Sarasvati</a:t>
            </a:r>
            <a:r>
              <a:rPr lang="en-US" sz="2000" dirty="0"/>
              <a:t> is always depicted with a minimum of four arms: two of the arms will be playing a </a:t>
            </a:r>
            <a:r>
              <a:rPr lang="en-US" sz="2000" dirty="0" err="1"/>
              <a:t>vina</a:t>
            </a:r>
            <a:r>
              <a:rPr lang="en-US" sz="2000" dirty="0"/>
              <a:t>, representing the tuning of her knowledge; her other two hands often hold prayer beads and a scripture, both of which represent her devotion to her spirituality. As the goddess of learning and art, she is depicted in this way as very capable and powerful in her area of expertise.</a:t>
            </a:r>
            <a:br>
              <a:rPr lang="en-US" sz="2000" dirty="0"/>
            </a:b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sz="2000" b="1" dirty="0"/>
              <a:t>Shiva </a:t>
            </a:r>
            <a:r>
              <a:rPr lang="en-US" sz="2000" b="1" dirty="0" err="1"/>
              <a:t>Nataraja</a:t>
            </a:r>
            <a:r>
              <a:rPr lang="en-US" sz="2000" b="1" dirty="0"/>
              <a:t>, the Lord of the Dance</a:t>
            </a:r>
            <a:r>
              <a:rPr lang="en-US" sz="2000" dirty="0"/>
              <a:t>: </a:t>
            </a:r>
            <a:r>
              <a:rPr lang="en-US" sz="2000" dirty="0" err="1"/>
              <a:t>Nataraja</a:t>
            </a:r>
            <a:r>
              <a:rPr lang="en-US" sz="2000" dirty="0"/>
              <a:t> from Tamil Nadu, India. </a:t>
            </a:r>
            <a:r>
              <a:rPr lang="en-US" sz="2000" dirty="0" err="1"/>
              <a:t>Chola</a:t>
            </a:r>
            <a:r>
              <a:rPr lang="en-US" sz="2000" dirty="0"/>
              <a:t> dynasty copper alloy sculpture, ca. 950–1000 CE. The deity is depicted as having multiple arms, as is common for idols of Hindu gods.</a:t>
            </a:r>
            <a:br>
              <a:rPr lang="en-US" sz="2000" dirty="0"/>
            </a:br>
            <a:r>
              <a:rPr lang="en-US" sz="2000" dirty="0" smtClean="0"/>
              <a:t/>
            </a:r>
            <a:br>
              <a:rPr lang="en-US" sz="2000" dirty="0" smtClean="0"/>
            </a:br>
            <a:endParaRPr lang="en-US" sz="2000" dirty="0"/>
          </a:p>
        </p:txBody>
      </p:sp>
      <p:pic>
        <p:nvPicPr>
          <p:cNvPr id="1026" name="Picture 2" descr="image"/>
          <p:cNvPicPr>
            <a:picLocks noChangeAspect="1" noChangeArrowheads="1"/>
          </p:cNvPicPr>
          <p:nvPr/>
        </p:nvPicPr>
        <p:blipFill>
          <a:blip r:embed="rId2" cstate="print"/>
          <a:srcRect/>
          <a:stretch>
            <a:fillRect/>
          </a:stretch>
        </p:blipFill>
        <p:spPr bwMode="auto">
          <a:xfrm>
            <a:off x="2057400" y="1143000"/>
            <a:ext cx="4448175" cy="5715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7346" name="Picture 2" descr="The Goddess Durga Slaying the Demon Buffalo Mahisha"/>
          <p:cNvPicPr>
            <a:picLocks noChangeAspect="1" noChangeArrowheads="1"/>
          </p:cNvPicPr>
          <p:nvPr/>
        </p:nvPicPr>
        <p:blipFill>
          <a:blip r:embed="rId2" cstate="print"/>
          <a:srcRect/>
          <a:stretch>
            <a:fillRect/>
          </a:stretch>
        </p:blipFill>
        <p:spPr bwMode="auto">
          <a:xfrm>
            <a:off x="1981200" y="304800"/>
            <a:ext cx="4876800" cy="6096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8370" name="Picture 2" descr="Krishna Killing the Horse Demon Keshi"/>
          <p:cNvPicPr>
            <a:picLocks noChangeAspect="1" noChangeArrowheads="1"/>
          </p:cNvPicPr>
          <p:nvPr/>
        </p:nvPicPr>
        <p:blipFill>
          <a:blip r:embed="rId2" cstate="print"/>
          <a:srcRect/>
          <a:stretch>
            <a:fillRect/>
          </a:stretch>
        </p:blipFill>
        <p:spPr bwMode="auto">
          <a:xfrm>
            <a:off x="1752600" y="0"/>
            <a:ext cx="5410200" cy="67627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normAutofit fontScale="90000"/>
          </a:bodyPr>
          <a:lstStyle/>
          <a:p>
            <a:r>
              <a:rPr lang="en-US" sz="2700" dirty="0"/>
              <a:t>Four-armed </a:t>
            </a:r>
            <a:r>
              <a:rPr lang="en-US" sz="2700" dirty="0">
                <a:hlinkClick r:id="rId2" tooltip="Vishnu"/>
              </a:rPr>
              <a:t>Vishnu</a:t>
            </a:r>
            <a:r>
              <a:rPr lang="en-US" sz="2700" dirty="0"/>
              <a:t> seated in </a:t>
            </a:r>
            <a:r>
              <a:rPr lang="en-US" sz="2700" i="1" dirty="0" err="1">
                <a:hlinkClick r:id="rId3" tooltip="Lalitasana"/>
              </a:rPr>
              <a:t>lalitasana</a:t>
            </a:r>
            <a:r>
              <a:rPr lang="en-US" sz="2700" dirty="0"/>
              <a:t>, </a:t>
            </a:r>
            <a:r>
              <a:rPr lang="en-US" sz="2700" dirty="0" err="1">
                <a:hlinkClick r:id="rId4" tooltip="Pandya Dynasty"/>
              </a:rPr>
              <a:t>Pandya</a:t>
            </a:r>
            <a:r>
              <a:rPr lang="en-US" sz="2700" dirty="0">
                <a:hlinkClick r:id="rId4" tooltip="Pandya Dynasty"/>
              </a:rPr>
              <a:t> Dynasty</a:t>
            </a:r>
            <a:r>
              <a:rPr lang="en-US" sz="2700" dirty="0"/>
              <a:t>, 8-9th century CE</a:t>
            </a:r>
            <a:r>
              <a:rPr lang="en-US" dirty="0"/>
              <a:t/>
            </a:r>
            <a:br>
              <a:rPr lang="en-US" dirty="0"/>
            </a:br>
            <a:r>
              <a:rPr lang="en-US" dirty="0" smtClean="0"/>
              <a:t/>
            </a:r>
            <a:br>
              <a:rPr lang="en-US" dirty="0" smtClean="0"/>
            </a:br>
            <a:endParaRPr lang="en-US" dirty="0"/>
          </a:p>
        </p:txBody>
      </p:sp>
      <p:pic>
        <p:nvPicPr>
          <p:cNvPr id="29698" name="Picture 2" descr="https://upload.wikimedia.org/wikipedia/commons/thumb/b/b4/FourArmedVishnuPandyaDynasty8-9thCentury.jpg/284px-FourArmedVishnuPandyaDynasty8-9thCentury.jpg"/>
          <p:cNvPicPr>
            <a:picLocks noChangeAspect="1" noChangeArrowheads="1"/>
          </p:cNvPicPr>
          <p:nvPr/>
        </p:nvPicPr>
        <p:blipFill>
          <a:blip r:embed="rId5" cstate="print"/>
          <a:srcRect/>
          <a:stretch>
            <a:fillRect/>
          </a:stretch>
        </p:blipFill>
        <p:spPr bwMode="auto">
          <a:xfrm>
            <a:off x="2971800" y="1676400"/>
            <a:ext cx="3616216" cy="4876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a:bodyPr>
          <a:lstStyle/>
          <a:p>
            <a:r>
              <a:rPr lang="en-US" b="1" dirty="0"/>
              <a:t>Early reliefs (1st century BCE)</a:t>
            </a:r>
            <a:br>
              <a:rPr lang="en-US" b="1"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sz="2400" dirty="0"/>
              <a:t>The </a:t>
            </a:r>
            <a:r>
              <a:rPr lang="en-US" sz="2400" dirty="0" err="1"/>
              <a:t>Katra</a:t>
            </a:r>
            <a:r>
              <a:rPr lang="en-US" sz="2400" dirty="0"/>
              <a:t> architrave, possibly representing </a:t>
            </a:r>
            <a:r>
              <a:rPr lang="en-US" sz="2400" dirty="0">
                <a:hlinkClick r:id="rId2" tooltip="Brahmin"/>
              </a:rPr>
              <a:t>Brahmins</a:t>
            </a:r>
            <a:r>
              <a:rPr lang="en-US" sz="2400" dirty="0"/>
              <a:t> and the cult of the </a:t>
            </a:r>
            <a:r>
              <a:rPr lang="en-US" sz="2400" dirty="0">
                <a:hlinkClick r:id="rId3" tooltip="Shiva"/>
              </a:rPr>
              <a:t>Shiva</a:t>
            </a:r>
            <a:r>
              <a:rPr lang="en-US" sz="2400" dirty="0"/>
              <a:t> </a:t>
            </a:r>
            <a:r>
              <a:rPr lang="en-US" sz="2400" dirty="0" err="1">
                <a:hlinkClick r:id="rId4" tooltip="Linga"/>
              </a:rPr>
              <a:t>Linga</a:t>
            </a:r>
            <a:r>
              <a:rPr lang="en-US" sz="2400" dirty="0"/>
              <a:t>, Mathura, circa 100 BCE</a:t>
            </a:r>
            <a:r>
              <a:rPr lang="en-US" sz="2400" baseline="30000" dirty="0">
                <a:hlinkClick r:id="rId5"/>
              </a:rPr>
              <a:t>[8]</a:t>
            </a:r>
            <a:r>
              <a:rPr lang="en-US" sz="2400" dirty="0"/>
              <a:t/>
            </a:r>
            <a:br>
              <a:rPr lang="en-US" sz="2400" dirty="0"/>
            </a:br>
            <a:r>
              <a:rPr lang="en-US" sz="2400" dirty="0"/>
              <a:t/>
            </a:r>
            <a:br>
              <a:rPr lang="en-US" sz="2400" dirty="0"/>
            </a:br>
            <a:endParaRPr lang="en-US" sz="2400" dirty="0"/>
          </a:p>
        </p:txBody>
      </p:sp>
      <p:pic>
        <p:nvPicPr>
          <p:cNvPr id="28674" name="Picture 2" descr="https://upload.wikimedia.org/wikipedia/commons/thumb/a/ac/Katra_architrave%2C_Mathura_100_BCE.jpg/288px-Katra_architrave%2C_Mathura_100_BCE.jpg"/>
          <p:cNvPicPr>
            <a:picLocks noChangeAspect="1" noChangeArrowheads="1"/>
          </p:cNvPicPr>
          <p:nvPr/>
        </p:nvPicPr>
        <p:blipFill>
          <a:blip r:embed="rId6" cstate="print"/>
          <a:srcRect/>
          <a:stretch>
            <a:fillRect/>
          </a:stretch>
        </p:blipFill>
        <p:spPr bwMode="auto">
          <a:xfrm>
            <a:off x="40647" y="1828800"/>
            <a:ext cx="9103353" cy="4267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Worship of Shiva </a:t>
            </a:r>
            <a:r>
              <a:rPr lang="en-US" sz="2400" dirty="0" err="1"/>
              <a:t>Linga</a:t>
            </a:r>
            <a:r>
              <a:rPr lang="en-US" sz="2400" dirty="0"/>
              <a:t> by </a:t>
            </a:r>
            <a:r>
              <a:rPr lang="en-US" sz="2400" dirty="0" err="1"/>
              <a:t>Gandharvas</a:t>
            </a:r>
            <a:r>
              <a:rPr lang="en-US" sz="2400" dirty="0"/>
              <a:t>, 2nd-1st century BCE</a:t>
            </a:r>
            <a:br>
              <a:rPr lang="en-US" sz="2400" dirty="0"/>
            </a:br>
            <a:r>
              <a:rPr lang="en-US" sz="2400" dirty="0" smtClean="0"/>
              <a:t/>
            </a:r>
            <a:br>
              <a:rPr lang="en-US" sz="2400" dirty="0" smtClean="0"/>
            </a:br>
            <a:endParaRPr lang="en-US" sz="2400" dirty="0"/>
          </a:p>
        </p:txBody>
      </p:sp>
      <p:pic>
        <p:nvPicPr>
          <p:cNvPr id="37890" name="Picture 2" descr="https://upload.wikimedia.org/wikipedia/commons/thumb/5/5f/Worship_of_Shiva_Linga_by_Gandharvas_-_Shunga_Period_-_Bhuteshwar_-_ACCN_3625_-_Government_Museum_-_Mathura_2013-02-24_6098.JPG/1920px-Worship_of_Shiva_Linga_by_Gandharvas_-_Shunga_Period_-_Bhuteshwar_-_ACCN_3625_-_Government_Museum_-_Mathura_2013-02-24_6098.JPG"/>
          <p:cNvPicPr>
            <a:picLocks noChangeAspect="1" noChangeArrowheads="1"/>
          </p:cNvPicPr>
          <p:nvPr/>
        </p:nvPicPr>
        <p:blipFill>
          <a:blip r:embed="rId2" cstate="print"/>
          <a:srcRect/>
          <a:stretch>
            <a:fillRect/>
          </a:stretch>
        </p:blipFill>
        <p:spPr bwMode="auto">
          <a:xfrm>
            <a:off x="228600" y="2590800"/>
            <a:ext cx="8686800" cy="237529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fontAlgn="base"/>
            <a:r>
              <a:rPr lang="en-US" sz="2000" b="1" dirty="0"/>
              <a:t>Introduction: Hinduism and Hindu Art</a:t>
            </a:r>
            <a:br>
              <a:rPr lang="en-US" sz="2000" b="1" dirty="0"/>
            </a:br>
            <a:r>
              <a:rPr lang="en-US" sz="2000" dirty="0"/>
              <a:t>Hinduism is the predominant religion of the Indian subcontinent. Dating back to the Iron Age , it is often called the oldest living religion in the world. Hinduism has no single founder and is a conglomeration of diverse traditions and philosophies rather than a rigid set of beliefs. Most Hindus believe in a single supreme God who appears in many different manifestations as </a:t>
            </a:r>
            <a:r>
              <a:rPr lang="en-US" sz="2000" i="1" dirty="0" err="1"/>
              <a:t>devas</a:t>
            </a:r>
            <a:r>
              <a:rPr lang="en-US" sz="2000" i="1" dirty="0"/>
              <a:t> </a:t>
            </a:r>
            <a:r>
              <a:rPr lang="en-US" sz="2000" dirty="0"/>
              <a:t>(celestial beings or deities), and they may worship specific </a:t>
            </a:r>
            <a:r>
              <a:rPr lang="en-US" sz="2000" dirty="0" err="1"/>
              <a:t>devas</a:t>
            </a:r>
            <a:r>
              <a:rPr lang="en-US" sz="2000" dirty="0"/>
              <a:t> as individual facets of the same God</a:t>
            </a:r>
            <a:r>
              <a:rPr lang="en-US" sz="2000" dirty="0" smtClean="0"/>
              <a:t>.</a:t>
            </a:r>
            <a:br>
              <a:rPr lang="en-US" sz="2000" dirty="0" smtClean="0"/>
            </a:br>
            <a:r>
              <a:rPr lang="en-US" sz="2000" dirty="0"/>
              <a:t/>
            </a:r>
            <a:br>
              <a:rPr lang="en-US" sz="2000" dirty="0"/>
            </a:br>
            <a:r>
              <a:rPr lang="en-US" sz="2000" dirty="0"/>
              <a:t>Hindu art reflects this plurality of beliefs, and Hindu temples, in which architecture and sculpture are inextricably connected, are usually devoted to different deities. Deities commonly worshiped include Shiva the Destroyer; Vishnu in his incarnations as Rama and Krishna; </a:t>
            </a:r>
            <a:r>
              <a:rPr lang="en-US" sz="2000" dirty="0" err="1"/>
              <a:t>Ganesha</a:t>
            </a:r>
            <a:r>
              <a:rPr lang="en-US" sz="2000" dirty="0"/>
              <a:t>, the elephant god of prosperity; and different forms of the goddess </a:t>
            </a:r>
            <a:r>
              <a:rPr lang="en-US" sz="2000" dirty="0" err="1"/>
              <a:t>Shakti</a:t>
            </a:r>
            <a:r>
              <a:rPr lang="en-US" sz="2000" dirty="0"/>
              <a:t> (literally meaning “power”), the primordial feminine creative principle. These deities are often portrayed with multiple limbs and heads, demonstrating the extent of the god’s power and ability. Hindu art is also characterized by a number of recurring holy symbols, including the </a:t>
            </a:r>
            <a:r>
              <a:rPr lang="en-US" sz="2000" i="1" dirty="0" err="1"/>
              <a:t>om</a:t>
            </a:r>
            <a:r>
              <a:rPr lang="en-US" sz="2000" dirty="0"/>
              <a:t> , an invocation of the divine consciousness of God; the swastika, a symbol of auspiciousness; and the lotus flower, a symbol of purity, beauty, fertility, and transcendence.</a:t>
            </a:r>
            <a:br>
              <a:rPr lang="en-US" sz="2000" dirty="0"/>
            </a:b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r>
              <a:rPr lang="en-US" b="1" dirty="0"/>
              <a:t>Hindu art under the </a:t>
            </a:r>
            <a:r>
              <a:rPr lang="en-US" b="1" dirty="0" err="1"/>
              <a:t>Kushans</a:t>
            </a:r>
            <a:r>
              <a:rPr lang="en-US" b="1" dirty="0"/>
              <a:t> (2nd-3rd century CE)</a:t>
            </a:r>
            <a:br>
              <a:rPr lang="en-US" b="1" dirty="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2000" dirty="0"/>
              <a:t>The </a:t>
            </a:r>
            <a:r>
              <a:rPr lang="en-US" sz="2000" i="1" dirty="0" err="1">
                <a:hlinkClick r:id="rId2" tooltip="Caturvyūha Viṣṇu"/>
              </a:rPr>
              <a:t>Caturvyūha</a:t>
            </a:r>
            <a:r>
              <a:rPr lang="en-US" sz="2000" i="1" dirty="0">
                <a:hlinkClick r:id="rId2" tooltip="Caturvyūha Viṣṇu"/>
              </a:rPr>
              <a:t> </a:t>
            </a:r>
            <a:r>
              <a:rPr lang="en-US" sz="2000" i="1" dirty="0" err="1">
                <a:hlinkClick r:id="rId2" tooltip="Caturvyūha Viṣṇu"/>
              </a:rPr>
              <a:t>Viṣṇu</a:t>
            </a:r>
            <a:r>
              <a:rPr lang="en-US" sz="2000" dirty="0"/>
              <a:t>: </a:t>
            </a:r>
            <a:r>
              <a:rPr lang="en-US" sz="2000" dirty="0" err="1">
                <a:hlinkClick r:id="rId3" tooltip="Vāsudeva"/>
              </a:rPr>
              <a:t>Vāsudeva</a:t>
            </a:r>
            <a:r>
              <a:rPr lang="en-US" sz="2000" dirty="0"/>
              <a:t> and other members of the </a:t>
            </a:r>
            <a:r>
              <a:rPr lang="en-US" sz="2000" dirty="0" err="1">
                <a:hlinkClick r:id="rId4" tooltip="Vrishni clan"/>
              </a:rPr>
              <a:t>Vrishni</a:t>
            </a:r>
            <a:r>
              <a:rPr lang="en-US" sz="2000" dirty="0">
                <a:hlinkClick r:id="rId4" tooltip="Vrishni clan"/>
              </a:rPr>
              <a:t> clan</a:t>
            </a:r>
            <a:r>
              <a:rPr lang="en-US" sz="2000" dirty="0"/>
              <a:t>.</a:t>
            </a:r>
            <a:r>
              <a:rPr lang="en-US" sz="2000" baseline="30000" dirty="0">
                <a:hlinkClick r:id="rId5"/>
              </a:rPr>
              <a:t>[11]</a:t>
            </a:r>
            <a:r>
              <a:rPr lang="en-US" sz="2000" dirty="0"/>
              <a:t> </a:t>
            </a:r>
            <a:r>
              <a:rPr lang="en-US" sz="2000" dirty="0" err="1"/>
              <a:t>Vāsudeva</a:t>
            </a:r>
            <a:r>
              <a:rPr lang="en-US" sz="2000" dirty="0"/>
              <a:t> (avatar of </a:t>
            </a:r>
            <a:r>
              <a:rPr lang="en-US" sz="2000" dirty="0">
                <a:hlinkClick r:id="rId6" tooltip="Vishnu"/>
              </a:rPr>
              <a:t>Vishnu</a:t>
            </a:r>
            <a:r>
              <a:rPr lang="en-US" sz="2000" dirty="0"/>
              <a:t>) is fittingly in the center with his heavy decorated mace on the side and holding a conch, his elder brother </a:t>
            </a:r>
            <a:r>
              <a:rPr lang="en-US" sz="2000" dirty="0" err="1">
                <a:hlinkClick r:id="rId7" tooltip="Balarama"/>
              </a:rPr>
              <a:t>Balarama</a:t>
            </a:r>
            <a:r>
              <a:rPr lang="en-US" sz="2000" dirty="0"/>
              <a:t> to his right under a serpent hood, his son </a:t>
            </a:r>
            <a:r>
              <a:rPr lang="en-US" sz="2000" dirty="0" err="1">
                <a:hlinkClick r:id="rId8" tooltip="Pradyumna"/>
              </a:rPr>
              <a:t>Pradyumna</a:t>
            </a:r>
            <a:r>
              <a:rPr lang="en-US" sz="2000" dirty="0"/>
              <a:t> to his left (lost), and his grandson </a:t>
            </a:r>
            <a:r>
              <a:rPr lang="en-US" sz="2000" dirty="0" err="1">
                <a:hlinkClick r:id="rId9" tooltip="Aniruddha"/>
              </a:rPr>
              <a:t>Aniruddha</a:t>
            </a:r>
            <a:r>
              <a:rPr lang="en-US" sz="2000" dirty="0"/>
              <a:t> on top.</a:t>
            </a:r>
            <a:r>
              <a:rPr lang="en-US" sz="2000" baseline="30000" dirty="0">
                <a:hlinkClick r:id="rId5"/>
              </a:rPr>
              <a:t>[11]</a:t>
            </a:r>
            <a:r>
              <a:rPr lang="en-US" sz="2000" baseline="30000" dirty="0">
                <a:hlinkClick r:id="rId5"/>
              </a:rPr>
              <a:t>[12]</a:t>
            </a:r>
            <a:r>
              <a:rPr lang="en-US" sz="2000" dirty="0"/>
              <a:t> 2nd century CE, Mathura Museum.</a:t>
            </a:r>
            <a:br>
              <a:rPr lang="en-US" sz="2000" dirty="0"/>
            </a:br>
            <a:r>
              <a:rPr lang="en-US" sz="2000" dirty="0" smtClean="0"/>
              <a:t/>
            </a:r>
            <a:br>
              <a:rPr lang="en-US" sz="2000" dirty="0" smtClean="0"/>
            </a:br>
            <a:endParaRPr lang="en-US" sz="2000" dirty="0"/>
          </a:p>
        </p:txBody>
      </p:sp>
      <p:pic>
        <p:nvPicPr>
          <p:cNvPr id="39938" name="Picture 2" descr="https://upload.wikimedia.org/wikipedia/commons/thumb/e/e1/Chaturvuyha_Sankarshan_Vasudeva_2nd_century_CE%2C_Mathura_Museum.jpg/220px-Chaturvuyha_Sankarshan_Vasudeva_2nd_century_CE%2C_Mathura_Museum.jpg"/>
          <p:cNvPicPr>
            <a:picLocks noChangeAspect="1" noChangeArrowheads="1"/>
          </p:cNvPicPr>
          <p:nvPr/>
        </p:nvPicPr>
        <p:blipFill>
          <a:blip r:embed="rId10" cstate="print"/>
          <a:srcRect/>
          <a:stretch>
            <a:fillRect/>
          </a:stretch>
        </p:blipFill>
        <p:spPr bwMode="auto">
          <a:xfrm>
            <a:off x="2895600" y="1524000"/>
            <a:ext cx="4069522" cy="5105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US" sz="2000" dirty="0"/>
              <a:t>Sun God </a:t>
            </a:r>
            <a:r>
              <a:rPr lang="en-US" sz="2000" dirty="0">
                <a:hlinkClick r:id="rId2" tooltip="Surya"/>
              </a:rPr>
              <a:t>Surya</a:t>
            </a:r>
            <a:r>
              <a:rPr lang="en-US" sz="2000" dirty="0"/>
              <a:t>, also revered in Buddhism, </a:t>
            </a:r>
            <a:r>
              <a:rPr lang="en-US" sz="2000" dirty="0" err="1"/>
              <a:t>Kushan</a:t>
            </a:r>
            <a:r>
              <a:rPr lang="en-US" sz="2000" dirty="0"/>
              <a:t> Period</a:t>
            </a:r>
            <a:br>
              <a:rPr lang="en-US" sz="2000" dirty="0"/>
            </a:br>
            <a:r>
              <a:rPr lang="en-US" sz="2000" dirty="0" smtClean="0"/>
              <a:t/>
            </a:r>
            <a:br>
              <a:rPr lang="en-US" sz="2000" dirty="0" smtClean="0"/>
            </a:br>
            <a:endParaRPr lang="en-US" sz="2000" dirty="0"/>
          </a:p>
        </p:txBody>
      </p:sp>
      <p:pic>
        <p:nvPicPr>
          <p:cNvPr id="38914" name="Picture 2" descr="https://upload.wikimedia.org/wikipedia/commons/thumb/b/ba/Surya_-_Kushan_Period_-_Kankali_Mound_-_ACCN_12-269_-_Government_Museum_-_Mathura_2013-02-23_5839.JPG/80px-Surya_-_Kushan_Period_-_Kankali_Mound_-_ACCN_12-269_-_Government_Museum_-_Mathura_2013-02-23_5839.JPG"/>
          <p:cNvPicPr>
            <a:picLocks noChangeAspect="1" noChangeArrowheads="1"/>
          </p:cNvPicPr>
          <p:nvPr/>
        </p:nvPicPr>
        <p:blipFill>
          <a:blip r:embed="rId3" cstate="print"/>
          <a:srcRect/>
          <a:stretch>
            <a:fillRect/>
          </a:stretch>
        </p:blipFill>
        <p:spPr bwMode="auto">
          <a:xfrm>
            <a:off x="2971800" y="1600200"/>
            <a:ext cx="3301997" cy="495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sz="2400" dirty="0"/>
              <a:t>Three-faced </a:t>
            </a:r>
            <a:r>
              <a:rPr lang="en-US" sz="2400" dirty="0" err="1">
                <a:hlinkClick r:id="rId2" tooltip="Oesho"/>
              </a:rPr>
              <a:t>Oesho</a:t>
            </a:r>
            <a:r>
              <a:rPr lang="en-US" sz="2400" dirty="0"/>
              <a:t>, often identified with </a:t>
            </a:r>
            <a:r>
              <a:rPr lang="en-US" sz="2400" dirty="0">
                <a:hlinkClick r:id="rId3" tooltip="Shiva"/>
              </a:rPr>
              <a:t>Shiva</a:t>
            </a:r>
            <a:r>
              <a:rPr lang="en-US" sz="2400" dirty="0"/>
              <a:t>, on a coin of </a:t>
            </a:r>
            <a:r>
              <a:rPr lang="en-US" sz="2400" dirty="0" err="1">
                <a:hlinkClick r:id="rId4" tooltip="Huvishka"/>
              </a:rPr>
              <a:t>Huvishka</a:t>
            </a:r>
            <a:r>
              <a:rPr lang="en-US" sz="2400" dirty="0"/>
              <a:t>.</a:t>
            </a:r>
            <a:r>
              <a:rPr lang="en-US" sz="2400" baseline="30000" dirty="0">
                <a:hlinkClick r:id="rId5"/>
              </a:rPr>
              <a:t>[19]</a:t>
            </a:r>
            <a:r>
              <a:rPr lang="en-US" sz="2400" dirty="0"/>
              <a:t/>
            </a:r>
            <a:br>
              <a:rPr lang="en-US" sz="2400" dirty="0"/>
            </a:br>
            <a:r>
              <a:rPr lang="en-US" sz="2400" dirty="0" smtClean="0"/>
              <a:t/>
            </a:r>
            <a:br>
              <a:rPr lang="en-US" sz="2400" dirty="0" smtClean="0"/>
            </a:br>
            <a:endParaRPr lang="en-US" sz="2400" dirty="0"/>
          </a:p>
        </p:txBody>
      </p:sp>
      <p:pic>
        <p:nvPicPr>
          <p:cNvPr id="45058" name="Picture 2" descr="https://upload.wikimedia.org/wikipedia/commons/thumb/4/4f/CoinOfHuvishkaWithOisho.JPG/120px-CoinOfHuvishkaWithOisho.JPG"/>
          <p:cNvPicPr>
            <a:picLocks noChangeAspect="1" noChangeArrowheads="1"/>
          </p:cNvPicPr>
          <p:nvPr/>
        </p:nvPicPr>
        <p:blipFill>
          <a:blip r:embed="rId6" cstate="print"/>
          <a:srcRect/>
          <a:stretch>
            <a:fillRect/>
          </a:stretch>
        </p:blipFill>
        <p:spPr bwMode="auto">
          <a:xfrm>
            <a:off x="2133600" y="1676400"/>
            <a:ext cx="5502579" cy="5181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b="1" dirty="0"/>
              <a:t>Hindu art under the </a:t>
            </a:r>
            <a:r>
              <a:rPr lang="en-US" b="1" dirty="0" err="1"/>
              <a:t>Guptas</a:t>
            </a:r>
            <a:r>
              <a:rPr lang="en-US" b="1" dirty="0"/>
              <a:t> (4th-6th century </a:t>
            </a:r>
            <a:r>
              <a:rPr lang="en-US" b="1" dirty="0" smtClean="0"/>
              <a:t>CE)</a:t>
            </a:r>
            <a:r>
              <a:rPr lang="en-US" b="1" dirty="0"/>
              <a:t/>
            </a:r>
            <a:br>
              <a:rPr lang="en-US" b="1" dirty="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A terracotta statue of Vishnu </a:t>
            </a:r>
            <a:r>
              <a:rPr lang="en-US" sz="2000" i="1" dirty="0" err="1"/>
              <a:t>Caturanana</a:t>
            </a:r>
            <a:r>
              <a:rPr lang="en-US" sz="2000" dirty="0"/>
              <a:t> ("Four-Armed"), using the attributes of </a:t>
            </a:r>
            <a:r>
              <a:rPr lang="en-US" sz="2000" dirty="0" err="1">
                <a:hlinkClick r:id="rId2" tooltip="Vāsudeva-Krishna"/>
              </a:rPr>
              <a:t>Vāsudeva</a:t>
            </a:r>
            <a:r>
              <a:rPr lang="en-US" sz="2000" dirty="0">
                <a:hlinkClick r:id="rId2" tooltip="Vāsudeva-Krishna"/>
              </a:rPr>
              <a:t>-Krishna</a:t>
            </a:r>
            <a:r>
              <a:rPr lang="en-US" sz="2000" dirty="0"/>
              <a:t>, with the addition of an </a:t>
            </a:r>
            <a:r>
              <a:rPr lang="en-US" sz="2000" dirty="0">
                <a:hlinkClick r:id="rId3" tooltip="Aureole"/>
              </a:rPr>
              <a:t>aureole</a:t>
            </a:r>
            <a:r>
              <a:rPr lang="en-US" sz="2000" dirty="0"/>
              <a:t> around the head (5th century CE). </a:t>
            </a:r>
            <a:r>
              <a:rPr lang="en-US" sz="2000" dirty="0">
                <a:hlinkClick r:id="rId4" tooltip="Uttar Pradesh"/>
              </a:rPr>
              <a:t>Uttar Pradesh</a:t>
            </a:r>
            <a:r>
              <a:rPr lang="en-US" sz="2000" dirty="0"/>
              <a:t>.</a:t>
            </a:r>
            <a:r>
              <a:rPr lang="en-US" sz="2000" baseline="30000" dirty="0">
                <a:hlinkClick r:id="rId5"/>
              </a:rPr>
              <a:t>[20]</a:t>
            </a:r>
            <a:r>
              <a:rPr lang="en-US" sz="2000" dirty="0"/>
              <a:t/>
            </a:r>
            <a:br>
              <a:rPr lang="en-US" sz="2000" dirty="0"/>
            </a:br>
            <a:r>
              <a:rPr lang="en-US" sz="2000" dirty="0"/>
              <a:t/>
            </a:r>
            <a:br>
              <a:rPr lang="en-US" sz="2000" dirty="0"/>
            </a:br>
            <a:endParaRPr lang="en-US" sz="2000" dirty="0"/>
          </a:p>
        </p:txBody>
      </p:sp>
      <p:pic>
        <p:nvPicPr>
          <p:cNvPr id="48130" name="Picture 2" descr="https://upload.wikimedia.org/wikipedia/commons/thumb/a/ab/MET_DP323567.jpg/238px-MET_DP323567.jpg"/>
          <p:cNvPicPr>
            <a:picLocks noChangeAspect="1" noChangeArrowheads="1"/>
          </p:cNvPicPr>
          <p:nvPr/>
        </p:nvPicPr>
        <p:blipFill>
          <a:blip r:embed="rId6" cstate="print"/>
          <a:srcRect/>
          <a:stretch>
            <a:fillRect/>
          </a:stretch>
        </p:blipFill>
        <p:spPr bwMode="auto">
          <a:xfrm>
            <a:off x="2819399" y="1447800"/>
            <a:ext cx="4061917" cy="5410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sz="2000" dirty="0"/>
              <a:t>Pillar recording the installation of </a:t>
            </a:r>
            <a:r>
              <a:rPr lang="en-US" sz="2000" dirty="0">
                <a:hlinkClick r:id="rId2" tooltip="Shiva"/>
              </a:rPr>
              <a:t>Shiva</a:t>
            </a:r>
            <a:r>
              <a:rPr lang="en-US" sz="2000" dirty="0"/>
              <a:t> </a:t>
            </a:r>
            <a:r>
              <a:rPr lang="en-US" sz="2000" dirty="0" err="1">
                <a:hlinkClick r:id="rId3" tooltip="Lingam"/>
              </a:rPr>
              <a:t>Lingas</a:t>
            </a:r>
            <a:r>
              <a:rPr lang="en-US" sz="2000" dirty="0"/>
              <a:t> in the "year 61" (380 CE) during the rule of </a:t>
            </a:r>
            <a:r>
              <a:rPr lang="en-US" sz="2000" dirty="0">
                <a:hlinkClick r:id="rId4" tooltip="Chandragupta II"/>
              </a:rPr>
              <a:t>Chandragupta II</a:t>
            </a:r>
            <a:r>
              <a:rPr lang="en-US" sz="2000" dirty="0"/>
              <a:t>.</a:t>
            </a:r>
            <a:r>
              <a:rPr lang="en-US" sz="2000" baseline="30000" dirty="0">
                <a:hlinkClick r:id="rId5"/>
              </a:rPr>
              <a:t>[25]</a:t>
            </a:r>
            <a:r>
              <a:rPr lang="en-US" sz="2000" baseline="30000" dirty="0">
                <a:hlinkClick r:id="rId5"/>
              </a:rPr>
              <a:t>[21]</a:t>
            </a:r>
            <a:r>
              <a:rPr lang="en-US" sz="2000" dirty="0"/>
              <a:t/>
            </a:r>
            <a:br>
              <a:rPr lang="en-US" sz="2000" dirty="0"/>
            </a:br>
            <a:r>
              <a:rPr lang="en-US" sz="2000" dirty="0" smtClean="0"/>
              <a:t/>
            </a:r>
            <a:br>
              <a:rPr lang="en-US" sz="2000" dirty="0" smtClean="0"/>
            </a:br>
            <a:endParaRPr lang="en-US" sz="2000" dirty="0"/>
          </a:p>
        </p:txBody>
      </p:sp>
      <p:pic>
        <p:nvPicPr>
          <p:cNvPr id="47108" name="Picture 4" descr="File:Inscribed Pillar - Recording Installation of Two Shiva Lingas by Udita Acharya in the Reign of Chandragupta Vikramaditya - 380 CE - Rangeshwar Temple - ACCN 29-1931 - Government Museum - Mathura 2013-02-23 5503.JPG"/>
          <p:cNvPicPr>
            <a:picLocks noChangeAspect="1" noChangeArrowheads="1"/>
          </p:cNvPicPr>
          <p:nvPr/>
        </p:nvPicPr>
        <p:blipFill>
          <a:blip r:embed="rId6" cstate="print"/>
          <a:srcRect/>
          <a:stretch>
            <a:fillRect/>
          </a:stretch>
        </p:blipFill>
        <p:spPr bwMode="auto">
          <a:xfrm>
            <a:off x="3276600" y="1447800"/>
            <a:ext cx="1943100" cy="56959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US" sz="2000" dirty="0">
                <a:hlinkClick r:id="rId2" tooltip="Vishnu"/>
              </a:rPr>
              <a:t>Vishnu</a:t>
            </a:r>
            <a:r>
              <a:rPr lang="en-US" sz="2000" dirty="0"/>
              <a:t> </a:t>
            </a:r>
            <a:r>
              <a:rPr lang="en-US" sz="2000" i="1" dirty="0" err="1"/>
              <a:t>Caturanana</a:t>
            </a:r>
            <a:r>
              <a:rPr lang="en-US" sz="2000" dirty="0"/>
              <a:t> ("Four-Armed"), 5th century, Mathura</a:t>
            </a:r>
            <a:br>
              <a:rPr lang="en-US" sz="2000" dirty="0"/>
            </a:br>
            <a:r>
              <a:rPr lang="en-US" sz="2000" dirty="0" smtClean="0"/>
              <a:t/>
            </a:r>
            <a:br>
              <a:rPr lang="en-US" sz="2000" dirty="0" smtClean="0"/>
            </a:br>
            <a:endParaRPr lang="en-US" sz="2000" dirty="0"/>
          </a:p>
        </p:txBody>
      </p:sp>
      <p:pic>
        <p:nvPicPr>
          <p:cNvPr id="46082" name="Picture 2" descr="https://upload.wikimedia.org/wikipedia/commons/thumb/9/9e/Vishnu_of_Mathura%2C_5th_century.jpg/78px-Vishnu_of_Mathura%2C_5th_century.jpg"/>
          <p:cNvPicPr>
            <a:picLocks noChangeAspect="1" noChangeArrowheads="1"/>
          </p:cNvPicPr>
          <p:nvPr/>
        </p:nvPicPr>
        <p:blipFill>
          <a:blip r:embed="rId3" cstate="print"/>
          <a:srcRect/>
          <a:stretch>
            <a:fillRect/>
          </a:stretch>
        </p:blipFill>
        <p:spPr bwMode="auto">
          <a:xfrm>
            <a:off x="3124200" y="1600200"/>
            <a:ext cx="3417567" cy="5257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r>
              <a:rPr lang="en-US" sz="2000" b="1" dirty="0"/>
              <a:t>Medieval period (8th-16th century</a:t>
            </a:r>
            <a:r>
              <a:rPr lang="en-US" sz="2000" b="1" dirty="0" smtClean="0"/>
              <a:t>)</a:t>
            </a:r>
            <a:r>
              <a:rPr lang="en-US" sz="2000" b="1" dirty="0"/>
              <a:t/>
            </a:r>
            <a:br>
              <a:rPr lang="en-US" sz="2000" b="1" dirty="0"/>
            </a:br>
            <a:r>
              <a:rPr lang="en-US" sz="2000" dirty="0"/>
              <a:t>Hindu art became largely prevalent from the </a:t>
            </a:r>
            <a:r>
              <a:rPr lang="en-US" sz="2000" dirty="0">
                <a:hlinkClick r:id="rId2" tooltip="Medieval India"/>
              </a:rPr>
              <a:t>Medieval period</a:t>
            </a:r>
            <a:r>
              <a:rPr lang="en-US" sz="2000" dirty="0"/>
              <a:t> onward. It was accompanied by the </a:t>
            </a:r>
            <a:r>
              <a:rPr lang="en-US" sz="2000" u="sng" dirty="0">
                <a:hlinkClick r:id="rId3"/>
              </a:rPr>
              <a:t>decline of Buddhism in the Indian subcontinent</a:t>
            </a:r>
            <a:r>
              <a:rPr lang="en-US" sz="2000" dirty="0"/>
              <a:t>.</a:t>
            </a:r>
            <a:br>
              <a:rPr lang="en-US" sz="2000" dirty="0"/>
            </a:b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sz="2000" dirty="0" err="1"/>
              <a:t>Sarvatobhadra</a:t>
            </a:r>
            <a:r>
              <a:rPr lang="en-US" sz="2000" dirty="0"/>
              <a:t> Shiva </a:t>
            </a:r>
            <a:r>
              <a:rPr lang="en-US" sz="2000" dirty="0" err="1"/>
              <a:t>Linga</a:t>
            </a:r>
            <a:r>
              <a:rPr lang="en-US" sz="2000" dirty="0"/>
              <a:t> Representing Brahma Vishnu </a:t>
            </a:r>
            <a:r>
              <a:rPr lang="en-US" sz="2000" dirty="0" err="1"/>
              <a:t>Maheshwar</a:t>
            </a:r>
            <a:r>
              <a:rPr lang="en-US" sz="2000" dirty="0"/>
              <a:t> and Surya, Circa 9th Century CE</a:t>
            </a:r>
            <a:br>
              <a:rPr lang="en-US" sz="2000" dirty="0"/>
            </a:br>
            <a:r>
              <a:rPr lang="en-US" sz="2000" dirty="0" smtClean="0"/>
              <a:t/>
            </a:r>
            <a:br>
              <a:rPr lang="en-US" sz="2000" dirty="0" smtClean="0"/>
            </a:br>
            <a:endParaRPr lang="en-US" sz="2000" dirty="0"/>
          </a:p>
        </p:txBody>
      </p:sp>
      <p:pic>
        <p:nvPicPr>
          <p:cNvPr id="51202" name="Picture 2" descr="https://upload.wikimedia.org/wikipedia/commons/thumb/e/e3/Sarvatobhadra_Shiva_Linga_Representing_Brahma_Vishnu_Maheshwar_and_Surya_-_Circa_9th_Century_CE_-_ACCN_TAN-2008_-_Government_Museum_-_Mathura_2013-02-23_5307.JPG/80px-thumbnail.jpg"/>
          <p:cNvPicPr>
            <a:picLocks noChangeAspect="1" noChangeArrowheads="1"/>
          </p:cNvPicPr>
          <p:nvPr/>
        </p:nvPicPr>
        <p:blipFill>
          <a:blip r:embed="rId2" cstate="print"/>
          <a:srcRect/>
          <a:stretch>
            <a:fillRect/>
          </a:stretch>
        </p:blipFill>
        <p:spPr bwMode="auto">
          <a:xfrm>
            <a:off x="3581399" y="1600200"/>
            <a:ext cx="2997198" cy="4495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fontAlgn="base"/>
            <a:r>
              <a:rPr lang="en-US" sz="2000" b="1" dirty="0"/>
              <a:t>Key Points</a:t>
            </a:r>
            <a:br>
              <a:rPr lang="en-US" sz="2000" b="1" dirty="0"/>
            </a:br>
            <a:r>
              <a:rPr lang="en-US" sz="2000" dirty="0"/>
              <a:t>Hindu art represents a plurality of beliefs and has deeply influenced the painting, sculpture, and architecture of the Indian subcontinent. Architecture and sculpture are inextricably linked in Hindu temples, which are usually devoted to a number of different deities </a:t>
            </a:r>
            <a:r>
              <a:rPr lang="en-US" sz="2000" dirty="0" smtClean="0"/>
              <a:t>.</a:t>
            </a:r>
            <a:br>
              <a:rPr lang="en-US" sz="2000" dirty="0" smtClean="0"/>
            </a:br>
            <a:r>
              <a:rPr lang="en-US" sz="2000" dirty="0"/>
              <a:t/>
            </a:r>
            <a:br>
              <a:rPr lang="en-US" sz="2000" dirty="0"/>
            </a:br>
            <a:r>
              <a:rPr lang="en-US" sz="2000" dirty="0"/>
              <a:t>A Hindu temple generally consists of an inner sanctum, in which the idol of the deity is housed; a congregation hall; and sometimes an antechamber and porch</a:t>
            </a:r>
            <a:r>
              <a:rPr lang="en-US" sz="2000" dirty="0" smtClean="0"/>
              <a:t>.</a:t>
            </a:r>
            <a:br>
              <a:rPr lang="en-US" sz="2000" dirty="0" smtClean="0"/>
            </a:br>
            <a:r>
              <a:rPr lang="en-US" sz="2000" dirty="0"/>
              <a:t/>
            </a:r>
            <a:br>
              <a:rPr lang="en-US" sz="2000" dirty="0"/>
            </a:br>
            <a:r>
              <a:rPr lang="en-US" sz="2000" dirty="0"/>
              <a:t>Two main styles of temples exist in India: the north Indian </a:t>
            </a:r>
            <a:r>
              <a:rPr lang="en-US" sz="2000" i="1" dirty="0" err="1"/>
              <a:t>Nagara</a:t>
            </a:r>
            <a:r>
              <a:rPr lang="en-US" sz="2000" dirty="0"/>
              <a:t> style, characterized by a beehive shaped central tower, and the south Indian </a:t>
            </a:r>
            <a:r>
              <a:rPr lang="en-US" sz="2000" i="1" dirty="0" err="1"/>
              <a:t>Dravidia</a:t>
            </a:r>
            <a:r>
              <a:rPr lang="en-US" sz="2000" dirty="0"/>
              <a:t> style, characterized by a graduated tower with multiple layered pavilions</a:t>
            </a:r>
            <a:r>
              <a:rPr lang="en-US" sz="2000" dirty="0" smtClean="0"/>
              <a:t>.</a:t>
            </a:r>
            <a:br>
              <a:rPr lang="en-US" sz="2000" dirty="0" smtClean="0"/>
            </a:br>
            <a:r>
              <a:rPr lang="en-US" sz="2000" dirty="0"/>
              <a:t/>
            </a:r>
            <a:br>
              <a:rPr lang="en-US" sz="2000" dirty="0"/>
            </a:br>
            <a:r>
              <a:rPr lang="en-US" sz="2000" dirty="0"/>
              <a:t>The period between the 6th and 12th centuries was marked by the appearance of a large number of Hindu states and was a productive and creative period for Hindu temple architecture.</a:t>
            </a:r>
            <a:br>
              <a:rPr lang="en-US" sz="2000" dirty="0"/>
            </a:b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sz="2400" dirty="0" err="1">
                <a:hlinkClick r:id="rId2" tooltip="Durga"/>
              </a:rPr>
              <a:t>Durga</a:t>
            </a:r>
            <a:r>
              <a:rPr lang="en-US" sz="2400" dirty="0"/>
              <a:t>, Medieval Period</a:t>
            </a:r>
            <a:br>
              <a:rPr lang="en-US" sz="2400" dirty="0"/>
            </a:br>
            <a:r>
              <a:rPr lang="en-US" sz="2400" dirty="0" smtClean="0"/>
              <a:t/>
            </a:r>
            <a:br>
              <a:rPr lang="en-US" sz="2400" dirty="0" smtClean="0"/>
            </a:br>
            <a:endParaRPr lang="en-US" sz="2400" dirty="0"/>
          </a:p>
        </p:txBody>
      </p:sp>
      <p:pic>
        <p:nvPicPr>
          <p:cNvPr id="50178" name="Picture 2" descr="https://upload.wikimedia.org/wikipedia/commons/thumb/3/30/Durga_-_Mediaeval_Period_-_Manasi_Ganga_-_ACCN_87-4_-_Government_Museum_-_Mathura_2013-02-23_5088.JPG/65px-Durga_-_Mediaeval_Period_-_Manasi_Ganga_-_ACCN_87-4_-_Government_Museum_-_Mathura_2013-02-23_5088.JPG"/>
          <p:cNvPicPr>
            <a:picLocks noChangeAspect="1" noChangeArrowheads="1"/>
          </p:cNvPicPr>
          <p:nvPr/>
        </p:nvPicPr>
        <p:blipFill>
          <a:blip r:embed="rId3" cstate="print"/>
          <a:srcRect/>
          <a:stretch>
            <a:fillRect/>
          </a:stretch>
        </p:blipFill>
        <p:spPr bwMode="auto">
          <a:xfrm>
            <a:off x="3200400" y="1676400"/>
            <a:ext cx="2590800" cy="474316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sz="2400" dirty="0"/>
              <a:t>Four-armed Seated </a:t>
            </a:r>
            <a:r>
              <a:rPr lang="en-US" sz="2400" dirty="0">
                <a:hlinkClick r:id="rId2" tooltip="Vishnu"/>
              </a:rPr>
              <a:t>Vishnu</a:t>
            </a:r>
            <a:r>
              <a:rPr lang="en-US" sz="2400" dirty="0"/>
              <a:t> in Meditation, Mediaeval Period</a:t>
            </a:r>
            <a:br>
              <a:rPr lang="en-US" sz="2400" dirty="0"/>
            </a:br>
            <a:r>
              <a:rPr lang="en-US" sz="2400" dirty="0" smtClean="0"/>
              <a:t/>
            </a:r>
            <a:br>
              <a:rPr lang="en-US" sz="2400" dirty="0" smtClean="0"/>
            </a:br>
            <a:endParaRPr lang="en-US" sz="2400" dirty="0"/>
          </a:p>
        </p:txBody>
      </p:sp>
      <p:pic>
        <p:nvPicPr>
          <p:cNvPr id="49154" name="Picture 2" descr="https://upload.wikimedia.org/wikipedia/commons/thumb/a/a3/Four-armed_Seated_Vishnu_in_Meditation_-_Mediaeval_Period_-_Pannapur_-_ACCN_14-379_-_Government_Museum_-_Mathura_2013-02-23_5275.JPG/80px-Four-armed_Seated_Vishnu_in_Meditation_-_Mediaeval_Period_-_Pannapur_-_ACCN_14-379_-_Government_Museum_-_Mathura_2013-02-23_5275.JPG"/>
          <p:cNvPicPr>
            <a:picLocks noChangeAspect="1" noChangeArrowheads="1"/>
          </p:cNvPicPr>
          <p:nvPr/>
        </p:nvPicPr>
        <p:blipFill>
          <a:blip r:embed="rId3" cstate="print"/>
          <a:srcRect/>
          <a:stretch>
            <a:fillRect/>
          </a:stretch>
        </p:blipFill>
        <p:spPr bwMode="auto">
          <a:xfrm>
            <a:off x="3581400" y="1828800"/>
            <a:ext cx="3124200" cy="468630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sz="2400" dirty="0"/>
              <a:t>Ten-armed </a:t>
            </a:r>
            <a:r>
              <a:rPr lang="en-US" sz="2400" dirty="0" err="1"/>
              <a:t>Ganesha</a:t>
            </a:r>
            <a:r>
              <a:rPr lang="en-US" sz="2400" dirty="0"/>
              <a:t>, Medieval Period</a:t>
            </a:r>
            <a:br>
              <a:rPr lang="en-US" sz="2400" dirty="0"/>
            </a:br>
            <a:r>
              <a:rPr lang="en-US" sz="2400" dirty="0" smtClean="0"/>
              <a:t/>
            </a:r>
            <a:br>
              <a:rPr lang="en-US" sz="2400" dirty="0" smtClean="0"/>
            </a:br>
            <a:endParaRPr lang="en-US" sz="2400" dirty="0"/>
          </a:p>
        </p:txBody>
      </p:sp>
      <p:pic>
        <p:nvPicPr>
          <p:cNvPr id="56322" name="Picture 2" descr="https://upload.wikimedia.org/wikipedia/commons/thumb/4/40/Ten-armed_Ganesha_-_Mediaeval_Period_-_Rataul_-_ACCN_88-12_-_Government_Museum_-_Mathura_2013-02-23_5285.JPG/88px-Ten-armed_Ganesha_-_Mediaeval_Period_-_Rataul_-_ACCN_88-12_-_Government_Museum_-_Mathura_2013-02-23_5285.JPG"/>
          <p:cNvPicPr>
            <a:picLocks noChangeAspect="1" noChangeArrowheads="1"/>
          </p:cNvPicPr>
          <p:nvPr/>
        </p:nvPicPr>
        <p:blipFill>
          <a:blip r:embed="rId2" cstate="print"/>
          <a:srcRect/>
          <a:stretch>
            <a:fillRect/>
          </a:stretch>
        </p:blipFill>
        <p:spPr bwMode="auto">
          <a:xfrm>
            <a:off x="3124200" y="1371600"/>
            <a:ext cx="3810000" cy="519545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pPr algn="l" fontAlgn="base"/>
            <a:r>
              <a:rPr lang="en-US" sz="2000" b="1" dirty="0"/>
              <a:t>Connection to </a:t>
            </a:r>
            <a:r>
              <a:rPr lang="en-US" sz="2000" b="1" dirty="0" smtClean="0"/>
              <a:t>Architecture</a:t>
            </a:r>
            <a:br>
              <a:rPr lang="en-US" sz="2000" b="1" dirty="0" smtClean="0"/>
            </a:br>
            <a:r>
              <a:rPr lang="en-US" sz="2000" b="1" dirty="0"/>
              <a:t/>
            </a:r>
            <a:br>
              <a:rPr lang="en-US" sz="2000" b="1" dirty="0"/>
            </a:br>
            <a:r>
              <a:rPr lang="en-US" sz="2000" dirty="0"/>
              <a:t>Sculpture is inextricably linked with architecture in Hindu temples, which are usually devoted to a number of different deities. The Hindu temple style reflects a synthesis of arts, the ideals of dharma , beliefs, values , and the way of life cherished under Hinduism. Elaborately ornamented with sculpture throughout, these temples are a network of art, pillars with carvings, and statues that </a:t>
            </a:r>
            <a:r>
              <a:rPr lang="en-US" sz="2000" dirty="0" smtClean="0"/>
              <a:t>displayed.</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
            </a:r>
            <a:br>
              <a:rPr lang="en-US" sz="2800" dirty="0"/>
            </a:br>
            <a:r>
              <a:rPr lang="en-US" sz="2800" dirty="0"/>
              <a:t/>
            </a:r>
            <a:br>
              <a:rPr lang="en-US" sz="2800" dirty="0"/>
            </a:br>
            <a:r>
              <a:rPr lang="en-US" sz="2800" u="sng" dirty="0">
                <a:hlinkClick r:id="rId2"/>
              </a:rPr>
              <a:t>Ancient Hindu Architectural Sculpture works carved in Big stones ...</a:t>
            </a:r>
            <a:r>
              <a:rPr lang="en-US" sz="2800" dirty="0"/>
              <a:t/>
            </a:r>
            <a:br>
              <a:rPr lang="en-US" sz="2800" dirty="0"/>
            </a:br>
            <a:endParaRPr lang="en-US" sz="2800" dirty="0"/>
          </a:p>
        </p:txBody>
      </p:sp>
      <p:sp>
        <p:nvSpPr>
          <p:cNvPr id="63490" name="AutoShape 2" descr="Ancient Hindu Architectural Sculpture works carved in Big ston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2" name="AutoShape 4" descr="Ancient Hindu Architectural Sculpture works carved in Big ston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4" name="AutoShape 6" descr="Ancient Hindu Architectural Sculpture works carved in Big ston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3496" name="Picture 8" descr="Ancient Hindu Architectural Sculpture works carved in Big stones ..."/>
          <p:cNvPicPr>
            <a:picLocks noChangeAspect="1" noChangeArrowheads="1"/>
          </p:cNvPicPr>
          <p:nvPr/>
        </p:nvPicPr>
        <p:blipFill>
          <a:blip r:embed="rId3" cstate="print"/>
          <a:srcRect/>
          <a:stretch>
            <a:fillRect/>
          </a:stretch>
        </p:blipFill>
        <p:spPr bwMode="auto">
          <a:xfrm>
            <a:off x="1828800" y="1981200"/>
            <a:ext cx="5559425" cy="410542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100" dirty="0"/>
              <a:t/>
            </a:r>
            <a:br>
              <a:rPr lang="en-US" sz="3100" dirty="0"/>
            </a:br>
            <a:r>
              <a:rPr lang="en-US" sz="3100" u="sng" dirty="0"/>
              <a:t>Sculpture on Hinduism religious </a:t>
            </a:r>
            <a:r>
              <a:rPr lang="en-US" sz="3100" u="sng" dirty="0" smtClean="0"/>
              <a:t>temple</a:t>
            </a:r>
            <a:r>
              <a:rPr lang="en-US" dirty="0"/>
              <a:t/>
            </a:r>
            <a:br>
              <a:rPr lang="en-US" dirty="0"/>
            </a:br>
            <a:endParaRPr lang="en-US" dirty="0"/>
          </a:p>
        </p:txBody>
      </p:sp>
      <p:pic>
        <p:nvPicPr>
          <p:cNvPr id="64514" name="Picture 2" descr="Sculpture on Hinduism religious temple. Part of Hampi ancient ..."/>
          <p:cNvPicPr>
            <a:picLocks noChangeAspect="1" noChangeArrowheads="1"/>
          </p:cNvPicPr>
          <p:nvPr/>
        </p:nvPicPr>
        <p:blipFill>
          <a:blip r:embed="rId2" cstate="print"/>
          <a:srcRect/>
          <a:stretch>
            <a:fillRect/>
          </a:stretch>
        </p:blipFill>
        <p:spPr bwMode="auto">
          <a:xfrm>
            <a:off x="1066800" y="1676400"/>
            <a:ext cx="6765473" cy="49752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u="sng" dirty="0" smtClean="0">
                <a:hlinkClick r:id="rId2"/>
              </a:rPr>
              <a:t> </a:t>
            </a:r>
            <a:r>
              <a:rPr lang="en-US" u="sng" dirty="0">
                <a:hlinkClick r:id="rId2"/>
              </a:rPr>
              <a:t>Hindu statues</a:t>
            </a:r>
            <a:r>
              <a:rPr lang="en-US" dirty="0"/>
              <a:t/>
            </a:r>
            <a:br>
              <a:rPr lang="en-US" dirty="0"/>
            </a:br>
            <a:endParaRPr lang="en-US" dirty="0"/>
          </a:p>
        </p:txBody>
      </p:sp>
      <p:pic>
        <p:nvPicPr>
          <p:cNvPr id="65538" name="Picture 2" descr="Indian sculpture | Hindu art, Indian sculpture, Hindu statues"/>
          <p:cNvPicPr>
            <a:picLocks noChangeAspect="1" noChangeArrowheads="1"/>
          </p:cNvPicPr>
          <p:nvPr/>
        </p:nvPicPr>
        <p:blipFill>
          <a:blip r:embed="rId3" cstate="print"/>
          <a:srcRect/>
          <a:stretch>
            <a:fillRect/>
          </a:stretch>
        </p:blipFill>
        <p:spPr bwMode="auto">
          <a:xfrm>
            <a:off x="3048000" y="1524000"/>
            <a:ext cx="3771900" cy="5029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
            </a:r>
            <a:br>
              <a:rPr lang="en-US" sz="2800" dirty="0"/>
            </a:br>
            <a:r>
              <a:rPr lang="en-US" sz="2800" u="sng" dirty="0">
                <a:hlinkClick r:id="rId2"/>
              </a:rPr>
              <a:t>Image of Ancient Hindu Statues At Jain Temple,</a:t>
            </a:r>
            <a:r>
              <a:rPr lang="en-US" sz="2800" dirty="0"/>
              <a:t/>
            </a:r>
            <a:br>
              <a:rPr lang="en-US" sz="2800" dirty="0"/>
            </a:br>
            <a:endParaRPr lang="en-US" sz="2800" dirty="0"/>
          </a:p>
        </p:txBody>
      </p:sp>
      <p:pic>
        <p:nvPicPr>
          <p:cNvPr id="66562" name="Picture 2" descr="Image of Ancient Hindu Statues At Jain Temple, Osian-ED371301-Picxy"/>
          <p:cNvPicPr>
            <a:picLocks noChangeAspect="1" noChangeArrowheads="1"/>
          </p:cNvPicPr>
          <p:nvPr/>
        </p:nvPicPr>
        <p:blipFill>
          <a:blip r:embed="rId3" cstate="print"/>
          <a:srcRect/>
          <a:stretch>
            <a:fillRect/>
          </a:stretch>
        </p:blipFill>
        <p:spPr bwMode="auto">
          <a:xfrm>
            <a:off x="2971800" y="1524000"/>
            <a:ext cx="3560446" cy="5334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fontAlgn="base"/>
            <a:r>
              <a:rPr lang="en-US" b="1" dirty="0"/>
              <a:t>Wall Paintings</a:t>
            </a:r>
            <a:br>
              <a:rPr lang="en-US" b="1" dirty="0"/>
            </a:br>
            <a:r>
              <a:rPr lang="en-US" dirty="0" smtClean="0"/>
              <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sz="2400" dirty="0" err="1"/>
              <a:t>Vijayanagar</a:t>
            </a:r>
            <a:r>
              <a:rPr lang="en-US" sz="2400" dirty="0"/>
              <a:t> art includes wall paintings such as the </a:t>
            </a:r>
            <a:r>
              <a:rPr lang="en-US" sz="2400" dirty="0" err="1"/>
              <a:t>Dashavatara</a:t>
            </a:r>
            <a:r>
              <a:rPr lang="en-US" sz="2400" dirty="0"/>
              <a:t> (the Ten Avatars of Vishnu) and the </a:t>
            </a:r>
            <a:r>
              <a:rPr lang="en-US" sz="2400" dirty="0" err="1"/>
              <a:t>Girijakalyana</a:t>
            </a:r>
            <a:r>
              <a:rPr lang="en-US" sz="2400" dirty="0"/>
              <a:t> (the marriage of </a:t>
            </a:r>
            <a:r>
              <a:rPr lang="en-US" sz="2400" dirty="0" err="1"/>
              <a:t>Parvati</a:t>
            </a:r>
            <a:r>
              <a:rPr lang="en-US" sz="2400" dirty="0"/>
              <a:t>, Shiva’s consort) in the </a:t>
            </a:r>
            <a:r>
              <a:rPr lang="en-US" sz="2400" dirty="0" err="1"/>
              <a:t>Virupaksha</a:t>
            </a:r>
            <a:r>
              <a:rPr lang="en-US" sz="2400" dirty="0"/>
              <a:t> Temple at </a:t>
            </a:r>
            <a:r>
              <a:rPr lang="en-US" sz="2400" dirty="0" err="1"/>
              <a:t>Hampi</a:t>
            </a:r>
            <a:r>
              <a:rPr lang="en-US" sz="2400" dirty="0"/>
              <a:t>; the </a:t>
            </a:r>
            <a:r>
              <a:rPr lang="en-US" sz="2400" dirty="0" err="1"/>
              <a:t>Shivapurana</a:t>
            </a:r>
            <a:r>
              <a:rPr lang="en-US" sz="2400" dirty="0"/>
              <a:t> murals (the Tales of Shiva) at the </a:t>
            </a:r>
            <a:r>
              <a:rPr lang="en-US" sz="2400" dirty="0" err="1"/>
              <a:t>Virabhadra</a:t>
            </a:r>
            <a:r>
              <a:rPr lang="en-US" sz="2400" dirty="0"/>
              <a:t> temple at </a:t>
            </a:r>
            <a:r>
              <a:rPr lang="en-US" sz="2400" dirty="0" err="1"/>
              <a:t>Lepakshi</a:t>
            </a:r>
            <a:r>
              <a:rPr lang="en-US" sz="2400" dirty="0"/>
              <a:t>; and those at the </a:t>
            </a:r>
            <a:r>
              <a:rPr lang="en-US" sz="2400" dirty="0" err="1"/>
              <a:t>Kamaakshi</a:t>
            </a:r>
            <a:r>
              <a:rPr lang="en-US" sz="2400" dirty="0"/>
              <a:t> and </a:t>
            </a:r>
            <a:r>
              <a:rPr lang="en-US" sz="2400" dirty="0" err="1"/>
              <a:t>Varadaraja</a:t>
            </a:r>
            <a:r>
              <a:rPr lang="en-US" sz="2400" dirty="0"/>
              <a:t> temples at </a:t>
            </a:r>
            <a:r>
              <a:rPr lang="en-US" sz="2400" dirty="0" err="1"/>
              <a:t>Kanchi</a:t>
            </a:r>
            <a:r>
              <a:rPr lang="en-US" sz="2400" dirty="0"/>
              <a:t>.</a:t>
            </a:r>
          </a:p>
        </p:txBody>
      </p:sp>
      <p:pic>
        <p:nvPicPr>
          <p:cNvPr id="3" name="Picture 2" descr="image"/>
          <p:cNvPicPr>
            <a:picLocks noChangeAspect="1" noChangeArrowheads="1"/>
          </p:cNvPicPr>
          <p:nvPr/>
        </p:nvPicPr>
        <p:blipFill>
          <a:blip r:embed="rId2" cstate="print"/>
          <a:srcRect/>
          <a:stretch>
            <a:fillRect/>
          </a:stretch>
        </p:blipFill>
        <p:spPr bwMode="auto">
          <a:xfrm>
            <a:off x="1295400" y="2000249"/>
            <a:ext cx="6477000" cy="48577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fontAlgn="base"/>
            <a:r>
              <a:rPr lang="en-US" sz="2000" b="1" dirty="0"/>
              <a:t>Hindu Temples</a:t>
            </a:r>
            <a:br>
              <a:rPr lang="en-US" sz="2000" b="1" dirty="0"/>
            </a:br>
            <a:r>
              <a:rPr lang="en-US" sz="2000" dirty="0"/>
              <a:t>A Hindu temple generally consists of a </a:t>
            </a:r>
            <a:r>
              <a:rPr lang="en-US" sz="2000" i="1" dirty="0" err="1"/>
              <a:t>garba</a:t>
            </a:r>
            <a:r>
              <a:rPr lang="en-US" sz="2000" i="1" dirty="0"/>
              <a:t> </a:t>
            </a:r>
            <a:r>
              <a:rPr lang="en-US" sz="2000" i="1" dirty="0" err="1"/>
              <a:t>griha</a:t>
            </a:r>
            <a:r>
              <a:rPr lang="en-US" sz="2000" dirty="0"/>
              <a:t> (“womb chamber”), the inner sanctum in which the </a:t>
            </a:r>
            <a:r>
              <a:rPr lang="en-US" sz="2000" i="1" dirty="0" err="1"/>
              <a:t>murti</a:t>
            </a:r>
            <a:r>
              <a:rPr lang="en-US" sz="2000" dirty="0"/>
              <a:t> , or idol of the deity, is housed; a congregation hall; and sometimes an antechamber and porch. The </a:t>
            </a:r>
            <a:r>
              <a:rPr lang="en-US" sz="2000" i="1" dirty="0" err="1"/>
              <a:t>garba</a:t>
            </a:r>
            <a:r>
              <a:rPr lang="en-US" sz="2000" i="1" dirty="0"/>
              <a:t> </a:t>
            </a:r>
            <a:r>
              <a:rPr lang="en-US" sz="2000" i="1" dirty="0" err="1"/>
              <a:t>griha</a:t>
            </a:r>
            <a:r>
              <a:rPr lang="en-US" sz="2000" i="1" dirty="0"/>
              <a:t> </a:t>
            </a:r>
            <a:r>
              <a:rPr lang="en-US" sz="2000" dirty="0"/>
              <a:t>is surmounted by a </a:t>
            </a:r>
            <a:r>
              <a:rPr lang="en-US" sz="2000" i="1" dirty="0" err="1"/>
              <a:t>shikhara</a:t>
            </a:r>
            <a:r>
              <a:rPr lang="en-US" sz="2000" dirty="0"/>
              <a:t> , or tower. Two main styles of temples exist in India: the northern </a:t>
            </a:r>
            <a:r>
              <a:rPr lang="en-US" sz="2000" dirty="0" err="1"/>
              <a:t>Nagara</a:t>
            </a:r>
            <a:r>
              <a:rPr lang="en-US" sz="2000" dirty="0"/>
              <a:t> style and the southern </a:t>
            </a:r>
            <a:r>
              <a:rPr lang="en-US" sz="2000" dirty="0" err="1"/>
              <a:t>Dravida</a:t>
            </a:r>
            <a:r>
              <a:rPr lang="en-US" sz="2000" dirty="0"/>
              <a:t> style</a:t>
            </a:r>
            <a:r>
              <a:rPr lang="en-US" sz="2000" dirty="0" smtClean="0"/>
              <a:t>.</a:t>
            </a:r>
            <a:br>
              <a:rPr lang="en-US" sz="2000" dirty="0" smtClean="0"/>
            </a:br>
            <a:r>
              <a:rPr lang="en-US" sz="2000" dirty="0"/>
              <a:t/>
            </a:r>
            <a:br>
              <a:rPr lang="en-US" sz="2000" dirty="0"/>
            </a:br>
            <a:r>
              <a:rPr lang="en-US" sz="2000" b="1" dirty="0"/>
              <a:t>The </a:t>
            </a:r>
            <a:r>
              <a:rPr lang="en-US" sz="2000" b="1" dirty="0" err="1"/>
              <a:t>Nagara</a:t>
            </a:r>
            <a:r>
              <a:rPr lang="en-US" sz="2000" b="1" dirty="0"/>
              <a:t> Style</a:t>
            </a:r>
            <a:br>
              <a:rPr lang="en-US" sz="2000" b="1" dirty="0"/>
            </a:br>
            <a:r>
              <a:rPr lang="en-US" sz="2000" dirty="0"/>
              <a:t>In the northern </a:t>
            </a:r>
            <a:r>
              <a:rPr lang="en-US" sz="2000" dirty="0" err="1"/>
              <a:t>Nagara</a:t>
            </a:r>
            <a:r>
              <a:rPr lang="en-US" sz="2000" dirty="0"/>
              <a:t> style, the </a:t>
            </a:r>
            <a:r>
              <a:rPr lang="en-US" sz="2000" i="1" dirty="0" err="1"/>
              <a:t>shikhara</a:t>
            </a:r>
            <a:r>
              <a:rPr lang="en-US" sz="2000" dirty="0"/>
              <a:t> takes the shape of a curvilinear beehive. The temple is a square with a number of graduated projections in the middle of each side, giving a cruciform shape with a number of re-entrant angles on each side. The projections in the plan are also carried upwards to the top of the </a:t>
            </a:r>
            <a:r>
              <a:rPr lang="en-US" sz="2000" i="1" dirty="0" err="1"/>
              <a:t>shikhara</a:t>
            </a:r>
            <a:r>
              <a:rPr lang="en-US" sz="2000" i="1" dirty="0"/>
              <a:t>, </a:t>
            </a:r>
            <a:r>
              <a:rPr lang="en-US" sz="2000" dirty="0"/>
              <a:t>giving a strong emphasis on vertical lines in elevation .</a:t>
            </a:r>
            <a:br>
              <a:rPr lang="en-US" sz="2000" dirty="0"/>
            </a:br>
            <a:r>
              <a:rPr lang="en-US" sz="2000" dirty="0"/>
              <a:t/>
            </a:r>
            <a:br>
              <a:rPr lang="en-US" sz="2000" dirty="0"/>
            </a:b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descr="Indian paintings | sreenivasarao's blogs"/>
          <p:cNvPicPr>
            <a:picLocks noChangeAspect="1" noChangeArrowheads="1"/>
          </p:cNvPicPr>
          <p:nvPr/>
        </p:nvPicPr>
        <p:blipFill>
          <a:blip r:embed="rId2" cstate="print"/>
          <a:srcRect/>
          <a:stretch>
            <a:fillRect/>
          </a:stretch>
        </p:blipFill>
        <p:spPr bwMode="auto">
          <a:xfrm>
            <a:off x="1447800" y="1981200"/>
            <a:ext cx="6510776" cy="4876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
            </a:r>
            <a:br>
              <a:rPr lang="en-US" sz="2800" dirty="0"/>
            </a:br>
            <a:r>
              <a:rPr lang="en-US" sz="2800" dirty="0"/>
              <a:t/>
            </a:r>
            <a:br>
              <a:rPr lang="en-US" sz="2800" dirty="0"/>
            </a:br>
            <a:r>
              <a:rPr lang="en-US" sz="2800" u="sng" dirty="0">
                <a:hlinkClick r:id="rId2"/>
              </a:rPr>
              <a:t>Hinduism - The prehistoric period (3rd and 2nd millennia </a:t>
            </a:r>
            <a:r>
              <a:rPr lang="en-US" sz="2800" u="sng" dirty="0" err="1">
                <a:hlinkClick r:id="rId2"/>
              </a:rPr>
              <a:t>bce</a:t>
            </a:r>
            <a:r>
              <a:rPr lang="en-US" sz="2800" u="sng" dirty="0">
                <a:hlinkClick r:id="rId2"/>
              </a:rPr>
              <a:t> ...</a:t>
            </a:r>
            <a:r>
              <a:rPr lang="en-US" sz="2800" dirty="0"/>
              <a:t/>
            </a:r>
            <a:br>
              <a:rPr lang="en-US" sz="2800" dirty="0"/>
            </a:br>
            <a:endParaRPr lang="en-US" sz="2800" dirty="0"/>
          </a:p>
        </p:txBody>
      </p:sp>
      <p:sp>
        <p:nvSpPr>
          <p:cNvPr id="31746" name="AutoShape 2" descr="Goddess Kali Painting Stock Photos &amp; Goddess Kali Painting Stock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Goddess Kali Painting Stock Photos &amp; Goddess Kali Painting Stock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Goddess Kali Painting Stock Photos &amp; Goddess Kali Painting Stock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Hinduism - The prehistoric period (3rd and 2nd millennia bc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4" name="Picture 10" descr="Hinduism - The prehistoric period (3rd and 2nd millennia bce ..."/>
          <p:cNvPicPr>
            <a:picLocks noChangeAspect="1" noChangeArrowheads="1"/>
          </p:cNvPicPr>
          <p:nvPr/>
        </p:nvPicPr>
        <p:blipFill>
          <a:blip r:embed="rId3" cstate="print"/>
          <a:srcRect/>
          <a:stretch>
            <a:fillRect/>
          </a:stretch>
        </p:blipFill>
        <p:spPr bwMode="auto">
          <a:xfrm>
            <a:off x="2590800" y="1447800"/>
            <a:ext cx="4869180" cy="5410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fontAlgn="base"/>
            <a:r>
              <a:rPr lang="en-US" sz="1800" b="1" dirty="0" err="1"/>
              <a:t>Lingaraj</a:t>
            </a:r>
            <a:r>
              <a:rPr lang="en-US" sz="1800" b="1" dirty="0"/>
              <a:t> Temple, </a:t>
            </a:r>
            <a:r>
              <a:rPr lang="en-US" sz="1800" b="1" dirty="0" err="1"/>
              <a:t>Bhubaneshwar</a:t>
            </a:r>
            <a:r>
              <a:rPr lang="en-US" sz="1800" b="1" dirty="0"/>
              <a:t>, Orissa</a:t>
            </a:r>
            <a:r>
              <a:rPr lang="en-US" sz="1800" dirty="0"/>
              <a:t>: The 11th century </a:t>
            </a:r>
            <a:r>
              <a:rPr lang="en-US" sz="1800" dirty="0" err="1"/>
              <a:t>Lingaraj</a:t>
            </a:r>
            <a:r>
              <a:rPr lang="en-US" sz="1800" dirty="0"/>
              <a:t> Temple is a fine example of the north Indian </a:t>
            </a:r>
            <a:r>
              <a:rPr lang="en-US" sz="1800" dirty="0" err="1"/>
              <a:t>Nagara</a:t>
            </a:r>
            <a:r>
              <a:rPr lang="en-US" sz="1800" dirty="0"/>
              <a:t> style of temple architecture, marked by its curvilinear, beehive-shaped </a:t>
            </a:r>
            <a:r>
              <a:rPr lang="en-US" sz="1800" dirty="0" err="1"/>
              <a:t>shikhara</a:t>
            </a:r>
            <a:r>
              <a:rPr lang="en-US" sz="1800" dirty="0"/>
              <a:t>.</a:t>
            </a:r>
            <a:br>
              <a:rPr lang="en-US" sz="1800" dirty="0"/>
            </a:br>
            <a:r>
              <a:rPr lang="en-US" sz="1800" dirty="0" smtClean="0"/>
              <a:t/>
            </a:r>
            <a:br>
              <a:rPr lang="en-US" sz="1800" dirty="0" smtClean="0"/>
            </a:br>
            <a:endParaRPr lang="en-US" sz="1800" dirty="0"/>
          </a:p>
        </p:txBody>
      </p:sp>
      <p:pic>
        <p:nvPicPr>
          <p:cNvPr id="11266" name="Picture 2" descr="image"/>
          <p:cNvPicPr>
            <a:picLocks noChangeAspect="1" noChangeArrowheads="1"/>
          </p:cNvPicPr>
          <p:nvPr/>
        </p:nvPicPr>
        <p:blipFill>
          <a:blip r:embed="rId2" cstate="print"/>
          <a:srcRect/>
          <a:stretch>
            <a:fillRect/>
          </a:stretch>
        </p:blipFill>
        <p:spPr bwMode="auto">
          <a:xfrm>
            <a:off x="3276600" y="1143000"/>
            <a:ext cx="3028950" cy="571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fontAlgn="base"/>
            <a:r>
              <a:rPr lang="en-US" sz="2400" b="1" dirty="0"/>
              <a:t>The Dravidian </a:t>
            </a:r>
            <a:r>
              <a:rPr lang="en-US" sz="2400" b="1" dirty="0" smtClean="0"/>
              <a:t>Style</a:t>
            </a:r>
            <a:br>
              <a:rPr lang="en-US" sz="2400" b="1" dirty="0" smtClean="0"/>
            </a:br>
            <a:r>
              <a:rPr lang="en-US" sz="2400" b="1" dirty="0"/>
              <a:t/>
            </a:r>
            <a:br>
              <a:rPr lang="en-US" sz="2400" b="1" dirty="0"/>
            </a:br>
            <a:r>
              <a:rPr lang="en-US" sz="2400" dirty="0"/>
              <a:t>In the southern Dravidian style, the tower or </a:t>
            </a:r>
            <a:r>
              <a:rPr lang="en-US" sz="2400" i="1" dirty="0" err="1"/>
              <a:t>gopuram</a:t>
            </a:r>
            <a:r>
              <a:rPr lang="en-US" sz="2400" dirty="0"/>
              <a:t> consists of progressive smaller stories of pavilions. These temples were square in plan and pyramidal in shape; included porches (</a:t>
            </a:r>
            <a:r>
              <a:rPr lang="en-US" sz="2400" i="1" dirty="0" err="1"/>
              <a:t>mandapams</a:t>
            </a:r>
            <a:r>
              <a:rPr lang="en-US" sz="2400" i="1" dirty="0"/>
              <a:t>) </a:t>
            </a:r>
            <a:r>
              <a:rPr lang="en-US" sz="2400" dirty="0"/>
              <a:t>and </a:t>
            </a:r>
            <a:r>
              <a:rPr lang="en-US" sz="2400" dirty="0" err="1"/>
              <a:t>pillard</a:t>
            </a:r>
            <a:r>
              <a:rPr lang="en-US" sz="2400" dirty="0"/>
              <a:t> halls (</a:t>
            </a:r>
            <a:r>
              <a:rPr lang="en-US" sz="2400" i="1" dirty="0" err="1"/>
              <a:t>chaultris</a:t>
            </a:r>
            <a:r>
              <a:rPr lang="en-US" sz="2400" i="1" dirty="0"/>
              <a:t> or </a:t>
            </a:r>
            <a:r>
              <a:rPr lang="en-US" sz="2400" i="1" dirty="0" err="1"/>
              <a:t>chawadis</a:t>
            </a:r>
            <a:r>
              <a:rPr lang="en-US" sz="2400" i="1" dirty="0"/>
              <a:t>); </a:t>
            </a:r>
            <a:r>
              <a:rPr lang="en-US" sz="2400" dirty="0"/>
              <a:t>and contained tanks or wells for water to be used for sacred purposes or the convenience of the priests.</a:t>
            </a:r>
            <a:br>
              <a:rPr lang="en-US" sz="2400" dirty="0"/>
            </a:b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pPr fontAlgn="base"/>
            <a:r>
              <a:rPr lang="en-US" sz="2000" b="1" dirty="0" err="1"/>
              <a:t>Brihadeeswarar</a:t>
            </a:r>
            <a:r>
              <a:rPr lang="en-US" sz="2000" b="1" dirty="0"/>
              <a:t> Temple </a:t>
            </a:r>
            <a:r>
              <a:rPr lang="en-US" sz="2000" b="1" dirty="0" err="1"/>
              <a:t>Gopuram</a:t>
            </a:r>
            <a:r>
              <a:rPr lang="en-US" sz="2000" b="1" dirty="0"/>
              <a:t> Detail</a:t>
            </a:r>
            <a:r>
              <a:rPr lang="en-US" sz="2000" dirty="0"/>
              <a:t>: The </a:t>
            </a:r>
            <a:r>
              <a:rPr lang="en-US" sz="2000" dirty="0" err="1"/>
              <a:t>Brihadeeswarar</a:t>
            </a:r>
            <a:r>
              <a:rPr lang="en-US" sz="2000" dirty="0"/>
              <a:t> Temple in </a:t>
            </a:r>
            <a:r>
              <a:rPr lang="en-US" sz="2000" dirty="0" err="1"/>
              <a:t>Tanjore</a:t>
            </a:r>
            <a:r>
              <a:rPr lang="en-US" sz="2000" dirty="0"/>
              <a:t> has the tallest </a:t>
            </a:r>
            <a:r>
              <a:rPr lang="en-US" sz="2000" dirty="0" err="1"/>
              <a:t>Dravida</a:t>
            </a:r>
            <a:r>
              <a:rPr lang="en-US" sz="2000" dirty="0"/>
              <a:t> style tower (216 feet) in India. The multiple stories are ornately carved.</a:t>
            </a:r>
            <a:br>
              <a:rPr lang="en-US" sz="2000" dirty="0"/>
            </a:br>
            <a:r>
              <a:rPr lang="en-US" sz="2000" dirty="0" smtClean="0"/>
              <a:t/>
            </a:r>
            <a:br>
              <a:rPr lang="en-US" sz="2000" dirty="0" smtClean="0"/>
            </a:br>
            <a:endParaRPr lang="en-US" sz="2000" dirty="0"/>
          </a:p>
        </p:txBody>
      </p:sp>
      <p:pic>
        <p:nvPicPr>
          <p:cNvPr id="9218" name="Picture 2" descr="image"/>
          <p:cNvPicPr>
            <a:picLocks noChangeAspect="1" noChangeArrowheads="1"/>
          </p:cNvPicPr>
          <p:nvPr/>
        </p:nvPicPr>
        <p:blipFill>
          <a:blip r:embed="rId2" cstate="print"/>
          <a:srcRect/>
          <a:stretch>
            <a:fillRect/>
          </a:stretch>
        </p:blipFill>
        <p:spPr bwMode="auto">
          <a:xfrm>
            <a:off x="2514600" y="1295400"/>
            <a:ext cx="3708400" cy="5562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fontAlgn="base"/>
            <a:r>
              <a:rPr lang="en-US" sz="2000" b="1" dirty="0"/>
              <a:t>History and Well-Known </a:t>
            </a:r>
            <a:r>
              <a:rPr lang="en-US" sz="2000" b="1" dirty="0" smtClean="0"/>
              <a:t>Temples</a:t>
            </a:r>
            <a:br>
              <a:rPr lang="en-US" sz="2000" b="1" dirty="0" smtClean="0"/>
            </a:br>
            <a:r>
              <a:rPr lang="en-US" sz="2000" b="1" dirty="0"/>
              <a:t/>
            </a:r>
            <a:br>
              <a:rPr lang="en-US" sz="2000" b="1" dirty="0"/>
            </a:br>
            <a:r>
              <a:rPr lang="en-US" sz="2000" dirty="0"/>
              <a:t>The earliest Hindu temples found in India date back to the Gupta period (ca. 320–550 CE); one of these is the </a:t>
            </a:r>
            <a:r>
              <a:rPr lang="en-US" sz="2000" dirty="0" err="1"/>
              <a:t>Dashavatara</a:t>
            </a:r>
            <a:r>
              <a:rPr lang="en-US" sz="2000" dirty="0"/>
              <a:t> Vishnu Temple in </a:t>
            </a:r>
            <a:r>
              <a:rPr lang="en-US" sz="2000" dirty="0" err="1"/>
              <a:t>Deogarh</a:t>
            </a:r>
            <a:r>
              <a:rPr lang="en-US" sz="2000" dirty="0"/>
              <a:t> in central India, built ca. 500 CE. The period between the 6th and 12th centuries was marked by the appearance of a large number of states, most of which were ruled by Hindu dynasties . This was a deeply productive and creative period for Hindu temple architecture, and many beautiful examples survive to the present day. Some surviving works include the monumental , rock-cut </a:t>
            </a:r>
            <a:r>
              <a:rPr lang="en-US" sz="2000" dirty="0" err="1"/>
              <a:t>Kailashnath</a:t>
            </a:r>
            <a:r>
              <a:rPr lang="en-US" sz="2000" dirty="0"/>
              <a:t> Temple (754–774 CE) dedicated to Shiva at </a:t>
            </a:r>
            <a:r>
              <a:rPr lang="en-US" sz="2000" dirty="0" err="1"/>
              <a:t>Ellora</a:t>
            </a:r>
            <a:r>
              <a:rPr lang="en-US" sz="2000" dirty="0"/>
              <a:t> in the western state of Maharashtra; the 11th century </a:t>
            </a:r>
            <a:r>
              <a:rPr lang="en-US" sz="2000" dirty="0" err="1"/>
              <a:t>Brihadeeswarar</a:t>
            </a:r>
            <a:r>
              <a:rPr lang="en-US" sz="2000" dirty="0"/>
              <a:t> Temple in </a:t>
            </a:r>
            <a:r>
              <a:rPr lang="en-US" sz="2000" dirty="0" err="1"/>
              <a:t>Tanjore</a:t>
            </a:r>
            <a:r>
              <a:rPr lang="en-US" sz="2000" dirty="0"/>
              <a:t> in the southern state of Tamil Nadu, which is India’s largest temple; and the Sun Temple (1238–1250 CE) at </a:t>
            </a:r>
            <a:r>
              <a:rPr lang="en-US" sz="2000" dirty="0" err="1"/>
              <a:t>Konarak</a:t>
            </a:r>
            <a:r>
              <a:rPr lang="en-US" sz="2000" dirty="0"/>
              <a:t> in Orissa. Although many Hindu temples were destroyed during the period of Muslim rule in India (12th to 18th centuries), Hindu influence on Indian art and architecture has withstood the test of time and continues to shape works of art.</a:t>
            </a:r>
            <a:br>
              <a:rPr lang="en-US" sz="2000" dirty="0"/>
            </a:b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pPr algn="l" fontAlgn="base"/>
            <a:r>
              <a:rPr lang="en-US" sz="2400" b="1" dirty="0"/>
              <a:t>Hindu </a:t>
            </a:r>
            <a:r>
              <a:rPr lang="en-US" sz="2400" b="1" dirty="0" smtClean="0"/>
              <a:t>Sculpture</a:t>
            </a:r>
            <a:br>
              <a:rPr lang="en-US" sz="2400" b="1" dirty="0" smtClean="0"/>
            </a:br>
            <a:r>
              <a:rPr lang="en-US" sz="2400" b="1" dirty="0"/>
              <a:t/>
            </a:r>
            <a:br>
              <a:rPr lang="en-US" sz="2400" b="1" dirty="0"/>
            </a:br>
            <a:r>
              <a:rPr lang="en-US" sz="2400" dirty="0"/>
              <a:t>Hindu sculpture represents the themes of its religion through its depiction of deities and recurring symbols, such as the lotus flower.</a:t>
            </a:r>
            <a:br>
              <a:rPr lang="en-US" sz="2400" dirty="0"/>
            </a:b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343</Words>
  <Application>Microsoft Office PowerPoint</Application>
  <PresentationFormat>On-screen Show (4:3)</PresentationFormat>
  <Paragraphs>43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Hindu Art</vt:lpstr>
      <vt:lpstr>Introduction: Hinduism and Hindu Art Hinduism is the predominant religion of the Indian subcontinent. Dating back to the Iron Age , it is often called the oldest living religion in the world. Hinduism has no single founder and is a conglomeration of diverse traditions and philosophies rather than a rigid set of beliefs. Most Hindus believe in a single supreme God who appears in many different manifestations as devas (celestial beings or deities), and they may worship specific devas as individual facets of the same God.  Hindu art reflects this plurality of beliefs, and Hindu temples, in which architecture and sculpture are inextricably connected, are usually devoted to different deities. Deities commonly worshiped include Shiva the Destroyer; Vishnu in his incarnations as Rama and Krishna; Ganesha, the elephant god of prosperity; and different forms of the goddess Shakti (literally meaning “power”), the primordial feminine creative principle. These deities are often portrayed with multiple limbs and heads, demonstrating the extent of the god’s power and ability. Hindu art is also characterized by a number of recurring holy symbols, including the om , an invocation of the divine consciousness of God; the swastika, a symbol of auspiciousness; and the lotus flower, a symbol of purity, beauty, fertility, and transcendence. </vt:lpstr>
      <vt:lpstr>Key Points Hindu art represents a plurality of beliefs and has deeply influenced the painting, sculpture, and architecture of the Indian subcontinent. Architecture and sculpture are inextricably linked in Hindu temples, which are usually devoted to a number of different deities .  A Hindu temple generally consists of an inner sanctum, in which the idol of the deity is housed; a congregation hall; and sometimes an antechamber and porch.  Two main styles of temples exist in India: the north Indian Nagara style, characterized by a beehive shaped central tower, and the south Indian Dravidia style, characterized by a graduated tower with multiple layered pavilions.  The period between the 6th and 12th centuries was marked by the appearance of a large number of Hindu states and was a productive and creative period for Hindu temple architecture. </vt:lpstr>
      <vt:lpstr>Hindu Temples A Hindu temple generally consists of a garba griha (“womb chamber”), the inner sanctum in which the murti , or idol of the deity, is housed; a congregation hall; and sometimes an antechamber and porch. The garba griha is surmounted by a shikhara , or tower. Two main styles of temples exist in India: the northern Nagara style and the southern Dravida style.  The Nagara Style In the northern Nagara style, the shikhara takes the shape of a curvilinear beehive. The temple is a square with a number of graduated projections in the middle of each side, giving a cruciform shape with a number of re-entrant angles on each side. The projections in the plan are also carried upwards to the top of the shikhara, giving a strong emphasis on vertical lines in elevation .  </vt:lpstr>
      <vt:lpstr>Lingaraj Temple, Bhubaneshwar, Orissa: The 11th century Lingaraj Temple is a fine example of the north Indian Nagara style of temple architecture, marked by its curvilinear, beehive-shaped shikhara.  </vt:lpstr>
      <vt:lpstr>The Dravidian Style  In the southern Dravidian style, the tower or gopuram consists of progressive smaller stories of pavilions. These temples were square in plan and pyramidal in shape; included porches (mandapams) and pillard halls (chaultris or chawadis); and contained tanks or wells for water to be used for sacred purposes or the convenience of the priests. </vt:lpstr>
      <vt:lpstr>Brihadeeswarar Temple Gopuram Detail: The Brihadeeswarar Temple in Tanjore has the tallest Dravida style tower (216 feet) in India. The multiple stories are ornately carved.  </vt:lpstr>
      <vt:lpstr>History and Well-Known Temples  The earliest Hindu temples found in India date back to the Gupta period (ca. 320–550 CE); one of these is the Dashavatara Vishnu Temple in Deogarh in central India, built ca. 500 CE. The period between the 6th and 12th centuries was marked by the appearance of a large number of states, most of which were ruled by Hindu dynasties . This was a deeply productive and creative period for Hindu temple architecture, and many beautiful examples survive to the present day. Some surviving works include the monumental , rock-cut Kailashnath Temple (754–774 CE) dedicated to Shiva at Ellora in the western state of Maharashtra; the 11th century Brihadeeswarar Temple in Tanjore in the southern state of Tamil Nadu, which is India’s largest temple; and the Sun Temple (1238–1250 CE) at Konarak in Orissa. Although many Hindu temples were destroyed during the period of Muslim rule in India (12th to 18th centuries), Hindu influence on Indian art and architecture has withstood the test of time and continues to shape works of art. </vt:lpstr>
      <vt:lpstr>Hindu Sculpture  Hindu sculpture represents the themes of its religion through its depiction of deities and recurring symbols, such as the lotus flower. </vt:lpstr>
      <vt:lpstr>Key Points  Most Hindus believe in a single supreme God who appears in many different manifestations as devas, or celestial beings or deities ; Hindu sculpture reflects this plurality of beliefs.  Because religion and culture are inseparable with Hinduism , recurring symbols such as the gods and their reincarnations, the lotus flower, and extra limbs make their appearances in many sculptures of Hindu origin.  Deities are often portrayed with multiple limbs and heads, demonstrating the extent of the God’s power and ability.  Hindu sculpture is characterized by recurring holy symbols such as the om , an invocation of the divine consciousness of God; the swastika, a symbol of auspiciousness; and the lotus flower, a symbol of purity, beauty, fertility, and transcendence.  Sculpture is inextricably linked with architecture in Hindu temples, which are usually devoted to a number of different deities.  </vt:lpstr>
      <vt:lpstr>Hinduism: A religion or a way of life found most notably in India and Nepal; with over one billion followers, it is the world’s third largest religion by population.  dharma: A key concept with multiple meanings in the Indian religions Hinduism, Buddhism, Sikhism, and Jainism; in Hinduism, it signifies behaviors that are considered to be in accord with the order that makes life and universe possible, including duties, rights, laws, conduct, virtues, and “right way of living.” </vt:lpstr>
      <vt:lpstr>Depictions of Deities  Deities commonly worshiped and portrayed through sculpture include Shiva the Destroyer; Vishnu in his incarnations as Rama and Krishna; Ganesha, the elephant god of prosperity; and different forms of the goddess Shakti (literally meaning “power”), the primordial feminine creative principle. These deities are often portrayed with multiple limbs and heads, demonstrating the extent of the god’s power and ability. For example, the goddess Sarasvati is always depicted with a minimum of four arms: two of the arms will be playing a vina, representing the tuning of her knowledge; her other two hands often hold prayer beads and a scripture, both of which represent her devotion to her spirituality. As the goddess of learning and art, she is depicted in this way as very capable and powerful in her area of expertise. </vt:lpstr>
      <vt:lpstr>Shiva Nataraja, the Lord of the Dance: Nataraja from Tamil Nadu, India. Chola dynasty copper alloy sculpture, ca. 950–1000 CE. The deity is depicted as having multiple arms, as is common for idols of Hindu gods.  </vt:lpstr>
      <vt:lpstr>Slide 14</vt:lpstr>
      <vt:lpstr>Slide 15</vt:lpstr>
      <vt:lpstr>Four-armed Vishnu seated in lalitasana, Pandya Dynasty, 8-9th century CE  </vt:lpstr>
      <vt:lpstr>Early reliefs (1st century BCE) </vt:lpstr>
      <vt:lpstr>The Katra architrave, possibly representing Brahmins and the cult of the Shiva Linga, Mathura, circa 100 BCE[8]  </vt:lpstr>
      <vt:lpstr>Worship of Shiva Linga by Gandharvas, 2nd-1st century BCE  </vt:lpstr>
      <vt:lpstr>Hindu art under the Kushans (2nd-3rd century CE) </vt:lpstr>
      <vt:lpstr>The Caturvyūha Viṣṇu: Vāsudeva and other members of the Vrishni clan.[11] Vāsudeva (avatar of Vishnu) is fittingly in the center with his heavy decorated mace on the side and holding a conch, his elder brother Balarama to his right under a serpent hood, his son Pradyumna to his left (lost), and his grandson Aniruddha on top.[11][12] 2nd century CE, Mathura Museum.  </vt:lpstr>
      <vt:lpstr>Sun God Surya, also revered in Buddhism, Kushan Period  </vt:lpstr>
      <vt:lpstr>Three-faced Oesho, often identified with Shiva, on a coin of Huvishka.[19]  </vt:lpstr>
      <vt:lpstr>Hindu art under the Guptas (4th-6th century CE) </vt:lpstr>
      <vt:lpstr>A terracotta statue of Vishnu Caturanana ("Four-Armed"), using the attributes of Vāsudeva-Krishna, with the addition of an aureole around the head (5th century CE). Uttar Pradesh.[20]  </vt:lpstr>
      <vt:lpstr>Pillar recording the installation of Shiva Lingas in the "year 61" (380 CE) during the rule of Chandragupta II.[25][21]  </vt:lpstr>
      <vt:lpstr>Vishnu Caturanana ("Four-Armed"), 5th century, Mathura  </vt:lpstr>
      <vt:lpstr>Medieval period (8th-16th century) Hindu art became largely prevalent from the Medieval period onward. It was accompanied by the decline of Buddhism in the Indian subcontinent. </vt:lpstr>
      <vt:lpstr>Sarvatobhadra Shiva Linga Representing Brahma Vishnu Maheshwar and Surya, Circa 9th Century CE  </vt:lpstr>
      <vt:lpstr>Durga, Medieval Period  </vt:lpstr>
      <vt:lpstr>Four-armed Seated Vishnu in Meditation, Mediaeval Period  </vt:lpstr>
      <vt:lpstr>Ten-armed Ganesha, Medieval Period  </vt:lpstr>
      <vt:lpstr>Connection to Architecture  Sculpture is inextricably linked with architecture in Hindu temples, which are usually devoted to a number of different deities. The Hindu temple style reflects a synthesis of arts, the ideals of dharma , beliefs, values , and the way of life cherished under Hinduism. Elaborately ornamented with sculpture throughout, these temples are a network of art, pillars with carvings, and statues that displayed.</vt:lpstr>
      <vt:lpstr>  Ancient Hindu Architectural Sculpture works carved in Big stones ... </vt:lpstr>
      <vt:lpstr>  Sculpture on Hinduism religious temple </vt:lpstr>
      <vt:lpstr>  Hindu statues </vt:lpstr>
      <vt:lpstr> Image of Ancient Hindu Statues At Jain Temple, </vt:lpstr>
      <vt:lpstr>Wall Paintings  </vt:lpstr>
      <vt:lpstr>Vijayanagar art includes wall paintings such as the Dashavatara (the Ten Avatars of Vishnu) and the Girijakalyana (the marriage of Parvati, Shiva’s consort) in the Virupaksha Temple at Hampi; the Shivapurana murals (the Tales of Shiva) at the Virabhadra temple at Lepakshi; and those at the Kamaakshi and Varadaraja temples at Kanchi.</vt:lpstr>
      <vt:lpstr>Slide 40</vt:lpstr>
      <vt:lpstr>  Hinduism - The prehistoric period (3rd and 2nd millennia bce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aasma</dc:creator>
  <cp:lastModifiedBy>aasma</cp:lastModifiedBy>
  <cp:revision>17</cp:revision>
  <dcterms:created xsi:type="dcterms:W3CDTF">2020-05-12T16:26:46Z</dcterms:created>
  <dcterms:modified xsi:type="dcterms:W3CDTF">2020-05-12T19:47:57Z</dcterms:modified>
</cp:coreProperties>
</file>